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10"/>
  </p:notesMasterIdLst>
  <p:sldIdLst>
    <p:sldId id="256" r:id="rId2"/>
    <p:sldId id="257" r:id="rId3"/>
    <p:sldId id="268" r:id="rId4"/>
    <p:sldId id="280" r:id="rId5"/>
    <p:sldId id="266" r:id="rId6"/>
    <p:sldId id="291" r:id="rId7"/>
    <p:sldId id="290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37A"/>
    <a:srgbClr val="E92525"/>
    <a:srgbClr val="EC4D22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238" autoAdjust="0"/>
  </p:normalViewPr>
  <p:slideViewPr>
    <p:cSldViewPr>
      <p:cViewPr>
        <p:scale>
          <a:sx n="80" d="100"/>
          <a:sy n="80" d="100"/>
        </p:scale>
        <p:origin x="-1170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Petina\&#1052;&#1086;&#1080;%20&#1076;&#1086;&#1082;&#1091;&#1084;&#1077;&#1085;&#1090;&#1099;_c_D\&#1044;&#1080;&#1072;&#1075;&#1088;&#1072;&#1084;&#1084;&#1099;\&#1044;&#1080;&#1072;&#1075;&#1088;&#1072;&#1084;.%20%20&#1075;&#1086;&#1076;%20%202014%20&#1082;%20&#1073;&#1102;&#1076;&#1078;&#1077;&#1090;&#1091;%20&#1076;&#1083;&#1103;%20&#1075;&#1088;&#1072;&#1078;&#1076;&#1072;&#1085;_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675809273840779"/>
          <c:y val="0.33855287858759436"/>
          <c:w val="0.52833575967972224"/>
          <c:h val="0.51453506683757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1"/>
            <c:bubble3D val="0"/>
            <c:explosion val="6"/>
          </c:dPt>
          <c:dPt>
            <c:idx val="2"/>
            <c:bubble3D val="0"/>
            <c:explosion val="0"/>
          </c:dPt>
          <c:dPt>
            <c:idx val="3"/>
            <c:bubble3D val="0"/>
            <c:explosion val="12"/>
          </c:dPt>
          <c:dPt>
            <c:idx val="4"/>
            <c:bubble3D val="0"/>
            <c:explosion val="9"/>
          </c:dPt>
          <c:dPt>
            <c:idx val="5"/>
            <c:bubble3D val="0"/>
            <c:explosion val="15"/>
          </c:dPt>
          <c:dPt>
            <c:idx val="6"/>
            <c:bubble3D val="0"/>
            <c:explosion val="11"/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0.11493717191601056"/>
                  <c:y val="-1.892606932641649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949,8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2,7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8.0145122484689524E-2"/>
                  <c:y val="-0.16136275417050355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
14 784,8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41,6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-5.0371062992125987E-2"/>
                  <c:y val="-2.803810978031982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742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,9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4,9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005253718285215"/>
                  <c:y val="-2.332394826585589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безопасность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429,1 тыс.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1,2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8174081364829406"/>
                  <c:y val="-7.3879410080031599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675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,5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24,4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0.1706365923009624"/>
                  <c:y val="-8.5444153804130243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оборона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192,7 тыс.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0,5</a:t>
                    </a:r>
                  </a:p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экономика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110 892,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9 тыс.рублей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3.9%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6.0851659247646323E-2"/>
                  <c:y val="5.6047793444424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безопасность и правоохранительная деятельность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5 892,0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0.2%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113 869,7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7.5641271876302041E-2"/>
                  <c:y val="-0.1757954054323633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субъектов РФ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и МО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65 104,0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2.3%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00%" sourceLinked="0"/>
            <c:spPr>
              <a:solidFill>
                <a:schemeClr val="lt1"/>
              </a:solidFill>
              <a:ln w="1905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Физическая культура и спорт</c:v>
                </c:pt>
                <c:pt idx="1">
                  <c:v>Социальная политика</c:v>
                </c:pt>
                <c:pt idx="2">
                  <c:v>Культура</c:v>
                </c:pt>
                <c:pt idx="3">
                  <c:v>Жилищно-коммунальное хозяйство</c:v>
                </c:pt>
                <c:pt idx="4">
                  <c:v>Наицональная экономика</c:v>
                </c:pt>
                <c:pt idx="5">
                  <c:v>Наицональная безопасность и правоохранительная деятельность</c:v>
                </c:pt>
                <c:pt idx="6">
                  <c:v>Общегосударственные вопросы</c:v>
                </c:pt>
                <c:pt idx="7">
                  <c:v>Национальная оборона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19.899999999999999</c:v>
                </c:pt>
                <c:pt idx="1">
                  <c:v>949.8</c:v>
                </c:pt>
                <c:pt idx="2">
                  <c:v>14784.8</c:v>
                </c:pt>
                <c:pt idx="3">
                  <c:v>8706.9</c:v>
                </c:pt>
                <c:pt idx="4">
                  <c:v>1742.9</c:v>
                </c:pt>
                <c:pt idx="5">
                  <c:v>429.3</c:v>
                </c:pt>
                <c:pt idx="6">
                  <c:v>8675.5</c:v>
                </c:pt>
                <c:pt idx="7">
                  <c:v>192.7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chemeClr val="accent4">
            <a:lumMod val="40000"/>
            <a:lumOff val="60000"/>
          </a:schemeClr>
        </a:solidFill>
      </c:spPr>
    </c:floor>
    <c:sideWall>
      <c:thickness val="0"/>
      <c:spPr>
        <a:solidFill>
          <a:schemeClr val="lt1"/>
        </a:solidFill>
        <a:ln w="19050" cap="flat" cmpd="sng" algn="ctr">
          <a:solidFill>
            <a:schemeClr val="accent4"/>
          </a:solidFill>
          <a:prstDash val="solid"/>
        </a:ln>
        <a:effectLst/>
      </c:spPr>
    </c:sideWall>
    <c:backWall>
      <c:thickness val="0"/>
      <c:spPr>
        <a:solidFill>
          <a:schemeClr val="lt1"/>
        </a:solidFill>
        <a:ln w="19050" cap="flat" cmpd="sng" algn="ctr">
          <a:solidFill>
            <a:schemeClr val="accent4"/>
          </a:solidFill>
          <a:prstDash val="solid"/>
        </a:ln>
        <a:effectLst/>
      </c:spPr>
    </c:backWall>
    <c:plotArea>
      <c:layout>
        <c:manualLayout>
          <c:layoutTarget val="inner"/>
          <c:xMode val="edge"/>
          <c:yMode val="edge"/>
          <c:x val="9.7112873408402398E-2"/>
          <c:y val="2.8752982384103076E-2"/>
          <c:w val="0.8853048320698591"/>
          <c:h val="0.8908315213502928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0">
                  <c:v>37986.800000000003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#,##0.00">
                  <c:v>35501.699999999997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70481792"/>
        <c:axId val="70500352"/>
        <c:axId val="0"/>
      </c:bar3DChart>
      <c:catAx>
        <c:axId val="70481792"/>
        <c:scaling>
          <c:orientation val="minMax"/>
        </c:scaling>
        <c:delete val="1"/>
        <c:axPos val="b"/>
        <c:majorTickMark val="none"/>
        <c:minorTickMark val="none"/>
        <c:tickLblPos val="none"/>
        <c:crossAx val="70500352"/>
        <c:crosses val="autoZero"/>
        <c:auto val="1"/>
        <c:lblAlgn val="ctr"/>
        <c:lblOffset val="100"/>
        <c:noMultiLvlLbl val="0"/>
      </c:catAx>
      <c:valAx>
        <c:axId val="70500352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04817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gradFill rotWithShape="1">
      <a:gsLst>
        <a:gs pos="0">
          <a:schemeClr val="accent5">
            <a:tint val="1000"/>
            <a:satMod val="255000"/>
          </a:schemeClr>
        </a:gs>
        <a:gs pos="55000">
          <a:schemeClr val="accent5">
            <a:tint val="12000"/>
            <a:satMod val="255000"/>
          </a:schemeClr>
        </a:gs>
        <a:gs pos="100000">
          <a:schemeClr val="accent5">
            <a:tint val="45000"/>
            <a:satMod val="250000"/>
          </a:schemeClr>
        </a:gs>
      </a:gsLst>
      <a:path path="circle">
        <a:fillToRect l="-40000" t="-90000" r="140000" b="190000"/>
      </a:path>
    </a:gradFill>
    <a:ln w="9525" cap="flat" cmpd="sng" algn="ctr">
      <a:solidFill>
        <a:schemeClr val="accent5"/>
      </a:solidFill>
      <a:prstDash val="solid"/>
    </a:ln>
    <a:effectLst>
      <a:outerShdw blurRad="51500" dist="25400" dir="5400000" rotWithShape="0">
        <a:srgbClr val="000000">
          <a:alpha val="40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731364829396333"/>
          <c:y val="0.33855287858759586"/>
          <c:w val="0.52833575967972224"/>
          <c:h val="0.51453506683757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delete val="1"/>
            </c:dLbl>
            <c:dLbl>
              <c:idx val="1"/>
              <c:layout>
                <c:manualLayout>
                  <c:x val="9.1660469524642754E-2"/>
                  <c:y val="0.39135060760576745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Государственная пошлина 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51,3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тыс. рублей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0,7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7957725770389818"/>
                  <c:y val="-7.048458149779728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Налоги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на имущество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33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,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тыс.рублей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72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,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-0.23257837561971417"/>
                  <c:y val="-0.1244889983465723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Доходы от использования имущества
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37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8,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тыс. рублей
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,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2.6825119082336947E-3"/>
                  <c:y val="-9.4987686010614317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Налоги на совокупный доход</a:t>
                    </a:r>
                    <a:r>
                      <a:rPr lang="ru-RU" sz="14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</a:t>
                    </a:r>
                    <a:r>
                      <a:rPr lang="ru-RU" sz="14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8,4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тыс. 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рублей</a:t>
                    </a:r>
                  </a:p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0,1</a:t>
                    </a:r>
                    <a:r>
                      <a:rPr lang="en-US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%</a:t>
                    </a:r>
                    <a:endParaRPr lang="ru-RU" sz="14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30966037231457205"/>
                  <c:y val="0.25861389572999421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Штрафы,санкции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18,7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тыс.рублей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0,2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0.25065519587829299"/>
                  <c:y val="-0.1378658064217744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Доходы от оказания платных услуг</a:t>
                    </a:r>
                    <a:r>
                      <a:rPr lang="ru-RU" sz="14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12,2тыс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.</a:t>
                    </a:r>
                    <a:r>
                      <a:rPr lang="ru-RU" sz="14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рублей</a:t>
                    </a:r>
                    <a:r>
                      <a:rPr lang="ru-RU" sz="14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0,2%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экономика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110 892,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9 тыс.рублей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3.9%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6.0851659247646496E-2"/>
                  <c:y val="5.6047793444424107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безопасность и правоохранительная деятельность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5 892,0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0.2%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113 869,7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7.5641271876302082E-2"/>
                  <c:y val="-0.17579540543236405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субъектов РФ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и МО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65 104,0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2.3%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00%" sourceLinked="0"/>
            <c:spPr>
              <a:solidFill>
                <a:schemeClr val="lt1"/>
              </a:solidFill>
              <a:ln w="1905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Подоходний налог</c:v>
                </c:pt>
                <c:pt idx="1">
                  <c:v>Налоги на совокупный доход</c:v>
                </c:pt>
                <c:pt idx="2">
                  <c:v>Налоги на имущество</c:v>
                </c:pt>
                <c:pt idx="3">
                  <c:v>Государственная пошлина</c:v>
                </c:pt>
                <c:pt idx="4">
                  <c:v> Доходы от использования имущества</c:v>
                </c:pt>
                <c:pt idx="5">
                  <c:v>Прочие неналоговые доходы</c:v>
                </c:pt>
                <c:pt idx="6">
                  <c:v>Штрафы.санкции возмещение ущерба</c:v>
                </c:pt>
                <c:pt idx="7">
                  <c:v>Акцизы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1679.3</c:v>
                </c:pt>
                <c:pt idx="1">
                  <c:v>8.4</c:v>
                </c:pt>
                <c:pt idx="2">
                  <c:v>5733</c:v>
                </c:pt>
                <c:pt idx="3">
                  <c:v>51.3</c:v>
                </c:pt>
                <c:pt idx="4">
                  <c:v>378.5</c:v>
                </c:pt>
                <c:pt idx="5">
                  <c:v>12.2</c:v>
                </c:pt>
                <c:pt idx="6">
                  <c:v>18.7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688367713421912E-2"/>
          <c:y val="2.6426241465856252E-2"/>
          <c:w val="0.66764264343598445"/>
          <c:h val="0.9602705956327278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собств.безвозм.!$A$27</c:f>
              <c:strCache>
                <c:ptCount val="1"/>
                <c:pt idx="0">
                  <c:v>Налоговые и неналоговые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38529190008967E-2"/>
                  <c:y val="1.983008513146545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888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041891160022193E-2"/>
                  <c:y val="-6.902034877342140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340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9</a:t>
                    </a:r>
                    <a:endParaRPr lang="ru-RU" dirty="0" smtClean="0"/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gradFill rotWithShape="1">
                <a:gsLst>
                  <a:gs pos="0">
                    <a:schemeClr val="accent5">
                      <a:tint val="1000"/>
                      <a:satMod val="255000"/>
                    </a:schemeClr>
                  </a:gs>
                  <a:gs pos="55000">
                    <a:schemeClr val="accent5">
                      <a:tint val="12000"/>
                      <a:satMod val="255000"/>
                    </a:schemeClr>
                  </a:gs>
                  <a:gs pos="100000">
                    <a:schemeClr val="accent5">
                      <a:tint val="45000"/>
                      <a:satMod val="250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525" cap="flat" cmpd="sng" algn="ctr">
                <a:solidFill>
                  <a:schemeClr val="accent5"/>
                </a:solidFill>
                <a:prstDash val="solid"/>
              </a:ln>
              <a:effectLst>
                <a:outerShdw blurRad="51500" dist="25400" dir="5400000" rotWithShape="0">
                  <a:srgbClr val="000000">
                    <a:alpha val="40000"/>
                  </a:srgbClr>
                </a:outerShdw>
              </a:effectLst>
            </c:spPr>
            <c:txPr>
              <a:bodyPr/>
              <a:lstStyle/>
              <a:p>
                <a:pPr>
                  <a:defRPr sz="1600" b="1">
                    <a:solidFill>
                      <a:schemeClr val="dk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собств.безвозм.!$B$26:$C$26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собств.безвозм.!$B$27:$C$27</c:f>
              <c:numCache>
                <c:formatCode>0.0</c:formatCode>
                <c:ptCount val="2"/>
                <c:pt idx="0">
                  <c:v>418</c:v>
                </c:pt>
                <c:pt idx="1">
                  <c:v>334.7</c:v>
                </c:pt>
              </c:numCache>
            </c:numRef>
          </c:val>
        </c:ser>
        <c:ser>
          <c:idx val="1"/>
          <c:order val="1"/>
          <c:tx>
            <c:strRef>
              <c:f>собств.безвозм.!$A$28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1.0727894262784907E-2"/>
                  <c:y val="-4.56453261682969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845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32723839681847E-2"/>
                  <c:y val="-2.4024045042270646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30</a:t>
                    </a:r>
                    <a:r>
                      <a:rPr lang="ru-RU" baseline="0" dirty="0" smtClean="0"/>
                      <a:t> </a:t>
                    </a:r>
                    <a:r>
                      <a:rPr lang="en-US" baseline="0" dirty="0" smtClean="0"/>
                      <a:t>139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8</a:t>
                    </a:r>
                    <a:endParaRPr lang="ru-RU" dirty="0" smtClean="0"/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gradFill rotWithShape="1">
                <a:gsLst>
                  <a:gs pos="0">
                    <a:schemeClr val="accent2">
                      <a:tint val="1000"/>
                      <a:satMod val="255000"/>
                    </a:schemeClr>
                  </a:gs>
                  <a:gs pos="55000">
                    <a:schemeClr val="accent2">
                      <a:tint val="12000"/>
                      <a:satMod val="255000"/>
                    </a:schemeClr>
                  </a:gs>
                  <a:gs pos="100000">
                    <a:schemeClr val="accent2">
                      <a:tint val="45000"/>
                      <a:satMod val="250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525" cap="flat" cmpd="sng" algn="ctr">
                <a:solidFill>
                  <a:schemeClr val="accent2"/>
                </a:solidFill>
                <a:prstDash val="solid"/>
              </a:ln>
              <a:effectLst>
                <a:outerShdw blurRad="51500" dist="25400" dir="5400000" rotWithShape="0">
                  <a:srgbClr val="000000">
                    <a:alpha val="40000"/>
                  </a:srgbClr>
                </a:outerShdw>
              </a:effectLst>
            </c:spPr>
            <c:txPr>
              <a:bodyPr/>
              <a:lstStyle/>
              <a:p>
                <a:pPr>
                  <a:defRPr sz="1800" b="1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собств.безвозм.!$B$26:$C$26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собств.безвозм.!$B$28:$C$28</c:f>
              <c:numCache>
                <c:formatCode>General</c:formatCode>
                <c:ptCount val="2"/>
                <c:pt idx="0" formatCode="0.0">
                  <c:v>2244.6999999999998</c:v>
                </c:pt>
                <c:pt idx="1">
                  <c:v>2519.6999999999998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8022656"/>
        <c:axId val="68024192"/>
        <c:axId val="0"/>
      </c:bar3DChart>
      <c:catAx>
        <c:axId val="680226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8024192"/>
        <c:crosses val="autoZero"/>
        <c:auto val="1"/>
        <c:lblAlgn val="ctr"/>
        <c:lblOffset val="100"/>
        <c:noMultiLvlLbl val="0"/>
      </c:catAx>
      <c:valAx>
        <c:axId val="6802419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802265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0.10554</cdr:x>
      <cdr:y>0.79409</cdr:y>
    </cdr:from>
    <cdr:to>
      <cdr:x>0.33391</cdr:x>
      <cdr:y>0.9303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965068" y="4197889"/>
          <a:ext cx="2088232" cy="7200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Жилищно-коммунальное хозяйство 8 706,9 тыс. рублей</a:t>
          </a:r>
        </a:p>
        <a:p xmlns:a="http://schemas.openxmlformats.org/drawingml/2006/main"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24,5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0.55912</cdr:x>
      <cdr:y>0.11456</cdr:y>
    </cdr:from>
    <cdr:to>
      <cdr:x>0.78394</cdr:x>
      <cdr:y>0.22353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112568" y="605627"/>
          <a:ext cx="2055742" cy="5760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Физическая культура и </a:t>
          </a:r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спорт 19,9 тыс. рублей</a:t>
          </a:r>
        </a:p>
        <a:p xmlns:a="http://schemas.openxmlformats.org/drawingml/2006/main"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0,1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0.51987</cdr:x>
      <cdr:y>0.13129</cdr:y>
    </cdr:from>
    <cdr:to>
      <cdr:x>0.55912</cdr:x>
      <cdr:y>0.34924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4753668" y="694075"/>
          <a:ext cx="358900" cy="11521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0.27879</cdr:x>
      <cdr:y>0.72598</cdr:y>
    </cdr:from>
    <cdr:to>
      <cdr:x>0.34179</cdr:x>
      <cdr:y>0.79409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2549245" y="3837849"/>
          <a:ext cx="576063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0.48039</cdr:x>
      <cdr:y>0.41948</cdr:y>
    </cdr:from>
    <cdr:to>
      <cdr:x>0.6295</cdr:x>
      <cdr:y>0.71788</cdr:y>
    </cdr:to>
    <cdr:sp macro="" textlink="">
      <cdr:nvSpPr>
        <cdr:cNvPr id="2" name="Штриховая стрелка вправо 1"/>
        <cdr:cNvSpPr/>
      </cdr:nvSpPr>
      <cdr:spPr>
        <a:xfrm xmlns:a="http://schemas.openxmlformats.org/drawingml/2006/main" rot="18512454">
          <a:off x="2840213" y="2440330"/>
          <a:ext cx="1534816" cy="969380"/>
        </a:xfrm>
        <a:prstGeom xmlns:a="http://schemas.openxmlformats.org/drawingml/2006/main" prst="stripedRightArrow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93,5%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0.04651</cdr:x>
      <cdr:y>0.0597</cdr:y>
    </cdr:from>
    <cdr:to>
      <cdr:x>0.2907</cdr:x>
      <cdr:y>0.13433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5752" y="285752"/>
          <a:ext cx="1500198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Тыс. рублей</a:t>
          </a:r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0.24694</cdr:x>
      <cdr:y>0.3822</cdr:y>
    </cdr:from>
    <cdr:to>
      <cdr:x>0.43791</cdr:x>
      <cdr:y>0.49784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rot="10800000" flipV="1">
          <a:off x="2032184" y="1652764"/>
          <a:ext cx="1571638" cy="50006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0.60284</cdr:x>
      <cdr:y>0.23352</cdr:y>
    </cdr:from>
    <cdr:to>
      <cdr:x>0.89798</cdr:x>
      <cdr:y>0.36568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961142" y="1009822"/>
          <a:ext cx="2428892" cy="571504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Подоходный налог </a:t>
          </a:r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1679,3 </a:t>
          </a:r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тыс. рублей  </a:t>
          </a:r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21</a:t>
          </a:r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,3%</a:t>
          </a:r>
          <a:endParaRPr lang="ru-RU" sz="14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0.28286</cdr:x>
      <cdr:y>0.29391</cdr:y>
    </cdr:from>
    <cdr:to>
      <cdr:x>0.47043</cdr:x>
      <cdr:y>0.45868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 rot="20310967">
          <a:off x="2516183" y="1553750"/>
          <a:ext cx="1668504" cy="871042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dirty="0"/>
            <a:t>         </a:t>
          </a:r>
          <a:r>
            <a:rPr lang="en-US" dirty="0" smtClean="0"/>
            <a:t>75</a:t>
          </a:r>
          <a:r>
            <a:rPr lang="ru-RU" dirty="0" smtClean="0"/>
            <a:t>,</a:t>
          </a:r>
          <a:r>
            <a:rPr lang="en-US" dirty="0" smtClean="0"/>
            <a:t>3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0.21711</cdr:x>
      <cdr:y>0.06476</cdr:y>
    </cdr:from>
    <cdr:to>
      <cdr:x>0.36049</cdr:x>
      <cdr:y>0.12698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931272" y="342370"/>
          <a:ext cx="1275458" cy="328899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en-US" sz="1400" b="1" dirty="0" smtClean="0"/>
            <a:t>32 733,8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0.44828</cdr:x>
      <cdr:y>0.05405</cdr:y>
    </cdr:from>
    <cdr:to>
      <cdr:x>0.60334</cdr:x>
      <cdr:y>0.11925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987612" y="285730"/>
          <a:ext cx="1379357" cy="344671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en-US" sz="1400" dirty="0" smtClean="0"/>
            <a:t>43</a:t>
          </a:r>
          <a:r>
            <a:rPr lang="ru-RU" sz="1400" dirty="0" smtClean="0"/>
            <a:t> </a:t>
          </a:r>
          <a:r>
            <a:rPr lang="en-US" sz="1400" dirty="0" smtClean="0"/>
            <a:t>48</a:t>
          </a:r>
          <a:r>
            <a:rPr lang="ru-RU" sz="1400" dirty="0" smtClean="0"/>
            <a:t>0,</a:t>
          </a:r>
          <a:r>
            <a:rPr lang="en-US" sz="1400" dirty="0" smtClean="0"/>
            <a:t>7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0.28726</cdr:x>
      <cdr:y>0.52065</cdr:y>
    </cdr:from>
    <cdr:to>
      <cdr:x>0.43225</cdr:x>
      <cdr:y>0.58504</cdr:y>
    </cdr:to>
    <cdr:sp macro="" textlink="">
      <cdr:nvSpPr>
        <cdr:cNvPr id="5" name="Стрелка вправо с вырезом 4"/>
        <cdr:cNvSpPr/>
      </cdr:nvSpPr>
      <cdr:spPr>
        <a:xfrm xmlns:a="http://schemas.openxmlformats.org/drawingml/2006/main">
          <a:off x="2555282" y="2752370"/>
          <a:ext cx="1289738" cy="340392"/>
        </a:xfrm>
        <a:prstGeom xmlns:a="http://schemas.openxmlformats.org/drawingml/2006/main" prst="notched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0.29573</cdr:x>
      <cdr:y>0.80032</cdr:y>
    </cdr:from>
    <cdr:to>
      <cdr:x>0.43626</cdr:x>
      <cdr:y>0.85041</cdr:y>
    </cdr:to>
    <cdr:sp macro="" textlink="">
      <cdr:nvSpPr>
        <cdr:cNvPr id="12" name="Стрелка вправо с вырезом 11"/>
        <cdr:cNvSpPr/>
      </cdr:nvSpPr>
      <cdr:spPr>
        <a:xfrm xmlns:a="http://schemas.openxmlformats.org/drawingml/2006/main">
          <a:off x="2630666" y="4230802"/>
          <a:ext cx="1250066" cy="264796"/>
        </a:xfrm>
        <a:prstGeom xmlns:a="http://schemas.openxmlformats.org/drawingml/2006/main" prst="notched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0.34298</cdr:x>
      <cdr:y>0.40437</cdr:y>
    </cdr:from>
    <cdr:to>
      <cdr:x>0.46929</cdr:x>
      <cdr:y>0.4537</cdr:y>
    </cdr:to>
    <cdr:sp macro="" textlink="">
      <cdr:nvSpPr>
        <cdr:cNvPr id="7" name="Прямоугольник 6"/>
        <cdr:cNvSpPr/>
      </cdr:nvSpPr>
      <cdr:spPr>
        <a:xfrm xmlns:a="http://schemas.openxmlformats.org/drawingml/2006/main" rot="20464384">
          <a:off x="2482824" y="1690876"/>
          <a:ext cx="914400" cy="2062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/>
            <a:t>  11112,1,11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F7EDD-8E4E-43E6-B323-0BB42933D857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5E184-6761-4BFE-979D-B3C5051B9B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85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5E184-6761-4BFE-979D-B3C5051B9BC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94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0127E2A-B116-4C06-97C5-CB0DE7D3B046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127E2A-B116-4C06-97C5-CB0DE7D3B046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0127E2A-B116-4C06-97C5-CB0DE7D3B046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0127E2A-B116-4C06-97C5-CB0DE7D3B046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14346" y="285728"/>
            <a:ext cx="8458200" cy="500066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>
                <a:latin typeface="+mn-lt"/>
              </a:rPr>
              <a:t>Администрация  Горняцкого  сельского поселения</a:t>
            </a:r>
            <a:endParaRPr lang="ru-RU" sz="1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643314"/>
            <a:ext cx="8786842" cy="2752732"/>
          </a:xfrm>
        </p:spPr>
        <p:txBody>
          <a:bodyPr>
            <a:normAutofit lnSpcReduction="10000"/>
          </a:bodyPr>
          <a:lstStyle/>
          <a:p>
            <a:pPr algn="ctr"/>
            <a:endParaRPr lang="ru-RU" sz="3600" b="1" dirty="0" smtClean="0"/>
          </a:p>
          <a:p>
            <a:pPr algn="ctr"/>
            <a:r>
              <a:rPr lang="ru-RU" sz="3600" b="1" dirty="0" smtClean="0"/>
              <a:t>Исполнение бюджета Горняцкого сельского поселения Белокалитвинского района</a:t>
            </a:r>
          </a:p>
          <a:p>
            <a:pPr algn="ctr"/>
            <a:r>
              <a:rPr lang="ru-RU" sz="3600" b="1" dirty="0" smtClean="0"/>
              <a:t> за </a:t>
            </a:r>
            <a:r>
              <a:rPr lang="ru-RU" sz="3600" b="1" dirty="0" smtClean="0">
                <a:latin typeface="Times New Roman" pitchFamily="18" charset="0"/>
                <a:ea typeface="Arimo" pitchFamily="34" charset="0"/>
                <a:cs typeface="Times New Roman" pitchFamily="18" charset="0"/>
              </a:rPr>
              <a:t>2018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/>
              <a:t>год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Блок-схема: типовой процесс 6"/>
          <p:cNvSpPr/>
          <p:nvPr/>
        </p:nvSpPr>
        <p:spPr>
          <a:xfrm>
            <a:off x="571472" y="857232"/>
            <a:ext cx="8072494" cy="1500198"/>
          </a:xfrm>
          <a:prstGeom prst="flowChartPredefinedProcess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Формирование  и исполнение бюджета Горняцкого сельского поселения Белокалитвинского района на основе муниципальных программ Горняцкого сельского поселения</a:t>
            </a:r>
            <a:endParaRPr lang="ru-RU" sz="2000" b="1" dirty="0"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85720" y="3000372"/>
            <a:ext cx="1428760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Блок-схема: внутренняя память 9"/>
          <p:cNvSpPr/>
          <p:nvPr/>
        </p:nvSpPr>
        <p:spPr>
          <a:xfrm>
            <a:off x="1785918" y="2714620"/>
            <a:ext cx="6715172" cy="2143140"/>
          </a:xfrm>
          <a:prstGeom prst="flowChartInternalStorag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 Горняцкого сельского поселения Белокалитвинского района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2018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года сформирован и исполнен в программной структуре расходов на основе утвержденной Администрацией Горняцкого сельского поселения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муниципальных программ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внутренняя память 10"/>
          <p:cNvSpPr/>
          <p:nvPr/>
        </p:nvSpPr>
        <p:spPr>
          <a:xfrm>
            <a:off x="1857356" y="4929198"/>
            <a:ext cx="6715172" cy="1428760"/>
          </a:xfrm>
          <a:prstGeom prst="flowChartInternalStorag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их реализацию было направлено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2018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году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33 990,5тыс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рублей или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95,7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% всех расходов  бюджета Горняцкого сельского поселения Белокалитвинского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285720" y="5214950"/>
            <a:ext cx="1428760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-1463729" y="4464045"/>
            <a:ext cx="3500486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2844" y="2214554"/>
            <a:ext cx="9001156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642918"/>
            <a:ext cx="71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расходов бюджета Горняцкого сельского поселения Белокалитвинского района в 2018 году 35 501,7 тыс. рублей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387907434"/>
              </p:ext>
            </p:extLst>
          </p:nvPr>
        </p:nvGraphicFramePr>
        <p:xfrm>
          <a:off x="-29578" y="1150749"/>
          <a:ext cx="914400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-214338"/>
            <a:ext cx="11229996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642910" y="571480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Расходы, направленные на реализацию Указа Президента Российской Федерации от 07.05.2012 № 597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Круглая лента лицом вверх 50"/>
          <p:cNvSpPr/>
          <p:nvPr/>
        </p:nvSpPr>
        <p:spPr>
          <a:xfrm>
            <a:off x="0" y="1285860"/>
            <a:ext cx="9144000" cy="1143008"/>
          </a:xfrm>
          <a:prstGeom prst="ellipse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Указ от 07.05.2012 №597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 мероприятиях по реализации государственной социальной политики»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285852" y="1643050"/>
            <a:ext cx="928694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2018 год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000892" y="1643050"/>
            <a:ext cx="857256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факт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Стрелка вправо с вырезом 56"/>
          <p:cNvSpPr/>
          <p:nvPr/>
        </p:nvSpPr>
        <p:spPr>
          <a:xfrm rot="3402069">
            <a:off x="3915548" y="2464254"/>
            <a:ext cx="948426" cy="650367"/>
          </a:xfrm>
          <a:prstGeom prst="notchedRightArrow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Горизонтальный свиток 58"/>
          <p:cNvSpPr/>
          <p:nvPr/>
        </p:nvSpPr>
        <p:spPr>
          <a:xfrm>
            <a:off x="2714612" y="3357562"/>
            <a:ext cx="2857520" cy="1500198"/>
          </a:xfrm>
          <a:prstGeom prst="horizontalScroll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оплаты труда отдельным категориям работников в сфере культуры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Волна 22"/>
          <p:cNvSpPr/>
          <p:nvPr/>
        </p:nvSpPr>
        <p:spPr>
          <a:xfrm rot="20748470">
            <a:off x="6013090" y="3880529"/>
            <a:ext cx="2786082" cy="2279366"/>
          </a:xfrm>
          <a:prstGeom prst="wave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Областной бюджет - 1076,0 тыс. рублей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Горняцкого сельского поселения- 2 178,4 тыс. рублей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7" name="Стрелка вправо с вырезом 26"/>
          <p:cNvSpPr/>
          <p:nvPr/>
        </p:nvSpPr>
        <p:spPr>
          <a:xfrm rot="5400000">
            <a:off x="1292202" y="4565658"/>
            <a:ext cx="488888" cy="358713"/>
          </a:xfrm>
          <a:prstGeom prst="notch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с вырезом 27"/>
          <p:cNvSpPr/>
          <p:nvPr/>
        </p:nvSpPr>
        <p:spPr>
          <a:xfrm rot="5400000">
            <a:off x="3863970" y="5137161"/>
            <a:ext cx="488888" cy="358713"/>
          </a:xfrm>
          <a:prstGeom prst="notchedRightArrow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571480"/>
            <a:ext cx="90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Динамика расходов бюджета Горняцкого сельского поселения Белокалитвинского района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2017-2018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гг.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170920753"/>
              </p:ext>
            </p:extLst>
          </p:nvPr>
        </p:nvGraphicFramePr>
        <p:xfrm>
          <a:off x="1285852" y="1285860"/>
          <a:ext cx="650085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Рамка 8"/>
          <p:cNvSpPr/>
          <p:nvPr/>
        </p:nvSpPr>
        <p:spPr>
          <a:xfrm>
            <a:off x="3491880" y="1412777"/>
            <a:ext cx="1656184" cy="720079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37 986,8тыс. рублей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4211960" y="2852936"/>
            <a:ext cx="1512168" cy="648072"/>
          </a:xfrm>
          <a:prstGeom prst="fra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35 501,7тыс. рублей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Горняцкого сельского поселения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Белокалитвинского района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32857"/>
              </p:ext>
            </p:extLst>
          </p:nvPr>
        </p:nvGraphicFramePr>
        <p:xfrm>
          <a:off x="539552" y="2204864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14282" y="428604"/>
            <a:ext cx="8229600" cy="86834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Динамика доходов бюджета </a:t>
            </a: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Горняцкого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сельского поселения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Белокалитвинского района в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201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7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-201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8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гг.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8963089"/>
              </p:ext>
            </p:extLst>
          </p:nvPr>
        </p:nvGraphicFramePr>
        <p:xfrm>
          <a:off x="182751" y="1124744"/>
          <a:ext cx="8895362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1700808"/>
            <a:ext cx="8929718" cy="483885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Багетная рамка 6"/>
          <p:cNvSpPr/>
          <p:nvPr/>
        </p:nvSpPr>
        <p:spPr>
          <a:xfrm>
            <a:off x="214282" y="2643182"/>
            <a:ext cx="2214578" cy="928694"/>
          </a:xfrm>
          <a:prstGeom prst="beve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Социальная поддержка граждан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0,5%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агетная рамка 8"/>
          <p:cNvSpPr/>
          <p:nvPr/>
        </p:nvSpPr>
        <p:spPr>
          <a:xfrm>
            <a:off x="2500298" y="2571744"/>
            <a:ext cx="4000528" cy="100013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Управление муниципальными финансами </a:t>
            </a:r>
          </a:p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7 692,0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агетная рамка 12"/>
          <p:cNvSpPr/>
          <p:nvPr/>
        </p:nvSpPr>
        <p:spPr>
          <a:xfrm>
            <a:off x="6715140" y="3857628"/>
            <a:ext cx="2428860" cy="1785950"/>
          </a:xfrm>
          <a:prstGeom prst="beve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Развитие физической культуры и спорта 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0,0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6%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агетная рамка 13"/>
          <p:cNvSpPr/>
          <p:nvPr/>
        </p:nvSpPr>
        <p:spPr>
          <a:xfrm>
            <a:off x="2428860" y="5072074"/>
            <a:ext cx="4143404" cy="857256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Развитие культуры  и туризма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779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4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агетная рамка 14"/>
          <p:cNvSpPr/>
          <p:nvPr/>
        </p:nvSpPr>
        <p:spPr>
          <a:xfrm>
            <a:off x="2428860" y="5929330"/>
            <a:ext cx="4000528" cy="71438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Энергоэффективность и развитие энергетики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0,2%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агетная рамка 16"/>
          <p:cNvSpPr/>
          <p:nvPr/>
        </p:nvSpPr>
        <p:spPr>
          <a:xfrm>
            <a:off x="2428860" y="3643314"/>
            <a:ext cx="4071966" cy="1428760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Обеспечение качественными жилищно-коммунальными услугами населения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  0,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Багетная рамка 17"/>
          <p:cNvSpPr/>
          <p:nvPr/>
        </p:nvSpPr>
        <p:spPr>
          <a:xfrm>
            <a:off x="214282" y="3714752"/>
            <a:ext cx="2214578" cy="1571636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Развитие транспортной системы</a:t>
            </a:r>
          </a:p>
          <a:p>
            <a:pPr algn="ctr"/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Багетная рамка 20"/>
          <p:cNvSpPr/>
          <p:nvPr/>
        </p:nvSpPr>
        <p:spPr>
          <a:xfrm>
            <a:off x="6715140" y="2643182"/>
            <a:ext cx="2286016" cy="100013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Защита населения и территории от ЧС</a:t>
            </a:r>
          </a:p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419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1,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Багетная рамка 21"/>
          <p:cNvSpPr/>
          <p:nvPr/>
        </p:nvSpPr>
        <p:spPr>
          <a:xfrm>
            <a:off x="6715140" y="5643578"/>
            <a:ext cx="2286016" cy="1000132"/>
          </a:xfrm>
          <a:prstGeom prst="beve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Муниципальная политика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88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Багетная рамка 25"/>
          <p:cNvSpPr/>
          <p:nvPr/>
        </p:nvSpPr>
        <p:spPr>
          <a:xfrm>
            <a:off x="214282" y="5572140"/>
            <a:ext cx="2214578" cy="1071570"/>
          </a:xfrm>
          <a:prstGeom prst="bevel">
            <a:avLst>
              <a:gd name="adj" fmla="val 14952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Благоустройство территории Горняцкого сельского поселения 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4249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   1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57148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Доля муниципальных программ в общем объеме расходов, направленных на реализацию муниципальных</a:t>
            </a:r>
          </a:p>
          <a:p>
            <a:pPr algn="ctr"/>
            <a:r>
              <a:rPr lang="ru-RU" b="1" dirty="0" smtClean="0"/>
              <a:t> программ Горняцкого сельского поселения в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/>
              <a:t>году</a:t>
            </a:r>
            <a:endParaRPr lang="ru-RU" b="1" dirty="0"/>
          </a:p>
        </p:txBody>
      </p:sp>
      <p:sp>
        <p:nvSpPr>
          <p:cNvPr id="3" name="Блок-схема: процесс 2"/>
          <p:cNvSpPr/>
          <p:nvPr/>
        </p:nvSpPr>
        <p:spPr>
          <a:xfrm>
            <a:off x="214282" y="1700808"/>
            <a:ext cx="2286016" cy="900680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Переселение граждан     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9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84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6500826" y="1494810"/>
            <a:ext cx="2428892" cy="1005496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Обеспечение общественного порядка и противодействие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преступности 10,0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0,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03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Багетная рамка 19"/>
          <p:cNvSpPr/>
          <p:nvPr/>
        </p:nvSpPr>
        <p:spPr>
          <a:xfrm>
            <a:off x="2699792" y="1521419"/>
            <a:ext cx="3384376" cy="1000132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Управление муниципальным имуществом </a:t>
            </a:r>
          </a:p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333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3677</TotalTime>
  <Words>519</Words>
  <Application>Microsoft Office PowerPoint</Application>
  <PresentationFormat>Экран (4:3)</PresentationFormat>
  <Paragraphs>91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Администрация  Горняцкого 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Структура налоговых и неналоговых доходов бюджета Горняцкого сельского поселения Белокалитвинского района в 2018 году </vt:lpstr>
      <vt:lpstr>Администрация Горняцкого сельского поселения</vt:lpstr>
      <vt:lpstr>Администрация Горняцкого сельского поселения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Krivobok</dc:creator>
  <cp:lastModifiedBy>1</cp:lastModifiedBy>
  <cp:revision>406</cp:revision>
  <dcterms:created xsi:type="dcterms:W3CDTF">2015-04-24T11:57:16Z</dcterms:created>
  <dcterms:modified xsi:type="dcterms:W3CDTF">2019-02-11T08:20:13Z</dcterms:modified>
  <cp:contentStatus/>
</cp:coreProperties>
</file>