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0"/>
  </p:notesMasterIdLst>
  <p:sldIdLst>
    <p:sldId id="256" r:id="rId2"/>
    <p:sldId id="257" r:id="rId3"/>
    <p:sldId id="268" r:id="rId4"/>
    <p:sldId id="280" r:id="rId5"/>
    <p:sldId id="266" r:id="rId6"/>
    <p:sldId id="291" r:id="rId7"/>
    <p:sldId id="29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37A"/>
    <a:srgbClr val="E92525"/>
    <a:srgbClr val="EC4D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38" autoAdjust="0"/>
  </p:normalViewPr>
  <p:slideViewPr>
    <p:cSldViewPr>
      <p:cViewPr>
        <p:scale>
          <a:sx n="80" d="100"/>
          <a:sy n="80" d="100"/>
        </p:scale>
        <p:origin x="-1170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Petina\&#1052;&#1086;&#1080;%20&#1076;&#1086;&#1082;&#1091;&#1084;&#1077;&#1085;&#1090;&#1099;_c_D\&#1044;&#1080;&#1072;&#1075;&#1088;&#1072;&#1084;&#1084;&#1099;\&#1044;&#1080;&#1072;&#1075;&#1088;&#1072;&#1084;.%20%20&#1075;&#1086;&#1076;%20%202014%20&#1082;%20&#1073;&#1102;&#1076;&#1078;&#1077;&#1090;&#1091;%20&#1076;&#1083;&#1103;%20&#1075;&#1088;&#1072;&#1078;&#1076;&#1072;&#1085;_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75809273840779"/>
          <c:y val="0.3385528785875943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6"/>
          </c:dPt>
          <c:dPt>
            <c:idx val="2"/>
            <c:bubble3D val="0"/>
            <c:explosion val="0"/>
          </c:dPt>
          <c:dPt>
            <c:idx val="3"/>
            <c:bubble3D val="0"/>
            <c:explosion val="12"/>
          </c:dPt>
          <c:dPt>
            <c:idx val="4"/>
            <c:bubble3D val="0"/>
            <c:explosion val="9"/>
          </c:dPt>
          <c:dPt>
            <c:idx val="5"/>
            <c:bubble3D val="0"/>
            <c:explosion val="15"/>
          </c:dPt>
          <c:dPt>
            <c:idx val="6"/>
            <c:bubble3D val="0"/>
            <c:explosion val="11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11493717191601056"/>
                  <c:y val="-1.892606932641649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949,8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2,7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0145122484689524E-2"/>
                  <c:y val="-0.1613627541705035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14 784,8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41,6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5.0371062992125987E-2"/>
                  <c:y val="-2.803810978031982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742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,9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4,9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005253718285215"/>
                  <c:y val="-2.33239482658558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429,1 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1,2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8174081364829406"/>
                  <c:y val="-7.3879410080031599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675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,5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24,4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706365923009624"/>
                  <c:y val="-8.5444153804130243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192,7 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0,5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323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41E-2"/>
                  <c:y val="-0.175795405432363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19.899999999999999</c:v>
                </c:pt>
                <c:pt idx="1">
                  <c:v>949.8</c:v>
                </c:pt>
                <c:pt idx="2">
                  <c:v>14784.8</c:v>
                </c:pt>
                <c:pt idx="3">
                  <c:v>8706.9</c:v>
                </c:pt>
                <c:pt idx="4">
                  <c:v>1742.9</c:v>
                </c:pt>
                <c:pt idx="5">
                  <c:v>429.3</c:v>
                </c:pt>
                <c:pt idx="6">
                  <c:v>8675.5</c:v>
                </c:pt>
                <c:pt idx="7">
                  <c:v>192.7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lumMod val="40000"/>
            <a:lumOff val="60000"/>
          </a:schemeClr>
        </a:solidFill>
      </c:spPr>
    </c:floor>
    <c:side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9.7112873408402398E-2"/>
          <c:y val="2.8752982384103076E-2"/>
          <c:w val="0.8853048320698591"/>
          <c:h val="0.890831521350292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37986.800000000003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0">
                  <c:v>35501.699999999997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0481792"/>
        <c:axId val="70500352"/>
        <c:axId val="0"/>
      </c:bar3DChart>
      <c:catAx>
        <c:axId val="70481792"/>
        <c:scaling>
          <c:orientation val="minMax"/>
        </c:scaling>
        <c:delete val="1"/>
        <c:axPos val="b"/>
        <c:majorTickMark val="none"/>
        <c:minorTickMark val="none"/>
        <c:tickLblPos val="none"/>
        <c:crossAx val="70500352"/>
        <c:crosses val="autoZero"/>
        <c:auto val="1"/>
        <c:lblAlgn val="ctr"/>
        <c:lblOffset val="100"/>
        <c:noMultiLvlLbl val="0"/>
      </c:catAx>
      <c:valAx>
        <c:axId val="70500352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4817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31364829396333"/>
          <c:y val="0.3385528785875958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9.1660469524642754E-2"/>
                  <c:y val="0.3913506076057674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51,3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0,7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957725770389818"/>
                  <c:y val="-7.04845814977972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33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72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23257837561971417"/>
                  <c:y val="-0.124488998346572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
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37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8,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тыс. рублей
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6825119082336947E-3"/>
                  <c:y val="-9.498768601061431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8,4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тыс. 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рублей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0,1</a:t>
                    </a:r>
                    <a:r>
                      <a:rPr lang="en-US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%</a:t>
                    </a:r>
                    <a:endParaRPr lang="ru-RU" sz="14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30966037231457205"/>
                  <c:y val="0.2586138957299942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18,7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0,2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25065519587829299"/>
                  <c:y val="-0.137865806421774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оказания платных услуг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12,2тыс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.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0,2%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496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82E-2"/>
                  <c:y val="-0.175795405432364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Прочие неналоговые доходы</c:v>
                </c:pt>
                <c:pt idx="6">
                  <c:v>Штрафы.санкции возмещение ущерба</c:v>
                </c:pt>
                <c:pt idx="7">
                  <c:v>Акцизы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1679.3</c:v>
                </c:pt>
                <c:pt idx="1">
                  <c:v>8.4</c:v>
                </c:pt>
                <c:pt idx="2">
                  <c:v>5733</c:v>
                </c:pt>
                <c:pt idx="3">
                  <c:v>51.3</c:v>
                </c:pt>
                <c:pt idx="4">
                  <c:v>378.5</c:v>
                </c:pt>
                <c:pt idx="5">
                  <c:v>12.2</c:v>
                </c:pt>
                <c:pt idx="6">
                  <c:v>18.7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88367713421912E-2"/>
          <c:y val="2.6426241465856252E-2"/>
          <c:w val="0.66764264343598445"/>
          <c:h val="0.960270595632727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собств.безвозм.!$A$27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38529190008967E-2"/>
                  <c:y val="1.983008513146545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888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41891160022193E-2"/>
                  <c:y val="-6.90203487734214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340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5">
                      <a:tint val="1000"/>
                      <a:satMod val="255000"/>
                    </a:schemeClr>
                  </a:gs>
                  <a:gs pos="55000">
                    <a:schemeClr val="accent5">
                      <a:tint val="12000"/>
                      <a:satMod val="255000"/>
                    </a:schemeClr>
                  </a:gs>
                  <a:gs pos="100000">
                    <a:schemeClr val="accent5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собств.безвозм.!$B$27:$C$27</c:f>
              <c:numCache>
                <c:formatCode>0.0</c:formatCode>
                <c:ptCount val="2"/>
                <c:pt idx="0">
                  <c:v>418</c:v>
                </c:pt>
                <c:pt idx="1">
                  <c:v>334.7</c:v>
                </c:pt>
              </c:numCache>
            </c:numRef>
          </c:val>
        </c:ser>
        <c:ser>
          <c:idx val="1"/>
          <c:order val="1"/>
          <c:tx>
            <c:strRef>
              <c:f>собств.безвозм.!$A$28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0727894262784907E-2"/>
                  <c:y val="-4.5645326168296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845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2723839681847E-2"/>
                  <c:y val="-2.402404504227064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30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139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2">
                      <a:tint val="1000"/>
                      <a:satMod val="255000"/>
                    </a:schemeClr>
                  </a:gs>
                  <a:gs pos="55000">
                    <a:schemeClr val="accent2">
                      <a:tint val="12000"/>
                      <a:satMod val="255000"/>
                    </a:schemeClr>
                  </a:gs>
                  <a:gs pos="100000">
                    <a:schemeClr val="accent2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собств.безвозм.!$B$28:$C$28</c:f>
              <c:numCache>
                <c:formatCode>General</c:formatCode>
                <c:ptCount val="2"/>
                <c:pt idx="0" formatCode="0.0">
                  <c:v>2244.6999999999998</c:v>
                </c:pt>
                <c:pt idx="1">
                  <c:v>2519.6999999999998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8022656"/>
        <c:axId val="68024192"/>
        <c:axId val="0"/>
      </c:bar3DChart>
      <c:catAx>
        <c:axId val="68022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024192"/>
        <c:crosses val="autoZero"/>
        <c:auto val="1"/>
        <c:lblAlgn val="ctr"/>
        <c:lblOffset val="100"/>
        <c:noMultiLvlLbl val="0"/>
      </c:catAx>
      <c:valAx>
        <c:axId val="680241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022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0.10554</cdr:x>
      <cdr:y>0.79409</cdr:y>
    </cdr:from>
    <cdr:to>
      <cdr:x>0.33391</cdr:x>
      <cdr:y>0.9303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65068" y="4197889"/>
          <a:ext cx="2088232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8 706,9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24,5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0.55912</cdr:x>
      <cdr:y>0.11456</cdr:y>
    </cdr:from>
    <cdr:to>
      <cdr:x>0.78394</cdr:x>
      <cdr:y>0.22353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112568" y="605627"/>
          <a:ext cx="2055742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спорт 19,9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0,1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0.51987</cdr:x>
      <cdr:y>0.13129</cdr:y>
    </cdr:from>
    <cdr:to>
      <cdr:x>0.55912</cdr:x>
      <cdr:y>0.34924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753668" y="694075"/>
          <a:ext cx="358900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0.27879</cdr:x>
      <cdr:y>0.72598</cdr:y>
    </cdr:from>
    <cdr:to>
      <cdr:x>0.34179</cdr:x>
      <cdr:y>0.79409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2549245" y="3837849"/>
          <a:ext cx="576063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0.48039</cdr:x>
      <cdr:y>0.41948</cdr:y>
    </cdr:from>
    <cdr:to>
      <cdr:x>0.6295</cdr:x>
      <cdr:y>0.71788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40213" y="2440330"/>
          <a:ext cx="1534816" cy="969380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93,5%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0.24694</cdr:x>
      <cdr:y>0.3822</cdr:y>
    </cdr:from>
    <cdr:to>
      <cdr:x>0.43791</cdr:x>
      <cdr:y>0.49784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rot="10800000" flipV="1">
          <a:off x="2032184" y="1652764"/>
          <a:ext cx="1571638" cy="50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0.60284</cdr:x>
      <cdr:y>0.23352</cdr:y>
    </cdr:from>
    <cdr:to>
      <cdr:x>0.89798</cdr:x>
      <cdr:y>0.36568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961142" y="1009822"/>
          <a:ext cx="2428892" cy="57150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Подоходный налог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1679,3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,3%</a:t>
          </a:r>
          <a:endParaRPr lang="ru-RU"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0.28286</cdr:x>
      <cdr:y>0.29391</cdr:y>
    </cdr:from>
    <cdr:to>
      <cdr:x>0.47043</cdr:x>
      <cdr:y>0.45868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0967">
          <a:off x="2516183" y="1553750"/>
          <a:ext cx="1668504" cy="8710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/>
            <a:t>         </a:t>
          </a:r>
          <a:r>
            <a:rPr lang="en-US" dirty="0" smtClean="0"/>
            <a:t>75</a:t>
          </a:r>
          <a:r>
            <a:rPr lang="ru-RU" dirty="0" smtClean="0"/>
            <a:t>,</a:t>
          </a:r>
          <a:r>
            <a:rPr lang="en-US" dirty="0" smtClean="0"/>
            <a:t>3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0.21711</cdr:x>
      <cdr:y>0.06476</cdr:y>
    </cdr:from>
    <cdr:to>
      <cdr:x>0.36049</cdr:x>
      <cdr:y>0.12698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931272" y="342370"/>
          <a:ext cx="1275458" cy="32889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/>
            <a:t>32 733,8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0.44828</cdr:x>
      <cdr:y>0.05405</cdr:y>
    </cdr:from>
    <cdr:to>
      <cdr:x>0.60334</cdr:x>
      <cdr:y>0.11925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87612" y="285730"/>
          <a:ext cx="1379357" cy="344671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dirty="0" smtClean="0"/>
            <a:t>43</a:t>
          </a:r>
          <a:r>
            <a:rPr lang="ru-RU" sz="1400" dirty="0" smtClean="0"/>
            <a:t> </a:t>
          </a:r>
          <a:r>
            <a:rPr lang="en-US" sz="1400" dirty="0" smtClean="0"/>
            <a:t>48</a:t>
          </a:r>
          <a:r>
            <a:rPr lang="ru-RU" sz="1400" dirty="0" smtClean="0"/>
            <a:t>0,</a:t>
          </a:r>
          <a:r>
            <a:rPr lang="en-US" sz="1400" dirty="0" smtClean="0"/>
            <a:t>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0.28726</cdr:x>
      <cdr:y>0.52065</cdr:y>
    </cdr:from>
    <cdr:to>
      <cdr:x>0.43225</cdr:x>
      <cdr:y>0.58504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555282" y="2752370"/>
          <a:ext cx="1289738" cy="340392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0.29573</cdr:x>
      <cdr:y>0.80032</cdr:y>
    </cdr:from>
    <cdr:to>
      <cdr:x>0.43626</cdr:x>
      <cdr:y>0.85041</cdr:y>
    </cdr:to>
    <cdr:sp macro="" textlink="">
      <cdr:nvSpPr>
        <cdr:cNvPr id="12" name="Стрелка вправо с вырезом 11"/>
        <cdr:cNvSpPr/>
      </cdr:nvSpPr>
      <cdr:spPr>
        <a:xfrm xmlns:a="http://schemas.openxmlformats.org/drawingml/2006/main">
          <a:off x="2630666" y="4230802"/>
          <a:ext cx="1250066" cy="26479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0.34298</cdr:x>
      <cdr:y>0.40437</cdr:y>
    </cdr:from>
    <cdr:to>
      <cdr:x>0.46929</cdr:x>
      <cdr:y>0.4537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64384">
          <a:off x="2482824" y="1690876"/>
          <a:ext cx="914400" cy="2062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  11112,1,11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5E184-6761-4BFE-979D-B3C5051B9B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 Горняцкого 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lnSpcReduction="100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Горняцкого сельского поселения Белокалитвинского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2018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Горняцкого сельского поселения Белокалитвинского района на основе муниципальных программ Горняцкого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Горняцкого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Горняцкого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33 990,5тыс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95,7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Горняцкого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Горняцкого сельского поселения Белокалитвинского района в 2018 году 35 501,7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87907434"/>
              </p:ext>
            </p:extLst>
          </p:nvPr>
        </p:nvGraphicFramePr>
        <p:xfrm>
          <a:off x="-29578" y="1150749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Областной бюджет - 1076,0 тыс. рублей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Горняцкого сельского поселения- 2 178,4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Горняцкого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70920753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Рамка 8"/>
          <p:cNvSpPr/>
          <p:nvPr/>
        </p:nvSpPr>
        <p:spPr>
          <a:xfrm>
            <a:off x="3491880" y="1412777"/>
            <a:ext cx="1656184" cy="72007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37 986,8тыс.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211960" y="2852936"/>
            <a:ext cx="1512168" cy="648072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35 501,7тыс.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Горняцкого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32857"/>
              </p:ext>
            </p:extLst>
          </p:nvPr>
        </p:nvGraphicFramePr>
        <p:xfrm>
          <a:off x="539552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8604"/>
            <a:ext cx="8229600" cy="8683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Горняцкого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Белокалитвинского района в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201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-201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963089"/>
              </p:ext>
            </p:extLst>
          </p:nvPr>
        </p:nvGraphicFramePr>
        <p:xfrm>
          <a:off x="182751" y="1124744"/>
          <a:ext cx="889536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00808"/>
            <a:ext cx="8929718" cy="483885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928694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0,5%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7 692,0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715140" y="3857628"/>
            <a:ext cx="2428860" cy="1785950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физической культуры и спорта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6%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 и туризма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779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428860" y="5929330"/>
            <a:ext cx="4000528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0,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714752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419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1,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Горняцкого сельского поселения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4249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Горняцкого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>году</a:t>
            </a:r>
            <a:endParaRPr lang="ru-RU" b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14282" y="1700808"/>
            <a:ext cx="2286016" cy="90068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Переселение граждан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500826" y="1494810"/>
            <a:ext cx="2428892" cy="100549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преступности 10,0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2699792" y="1521419"/>
            <a:ext cx="3384376" cy="1000132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333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3677</TotalTime>
  <Words>519</Words>
  <Application>Microsoft Office PowerPoint</Application>
  <PresentationFormat>Экран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Администрация  Горняцкого 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Структура налоговых и неналоговых доходов бюджета Горняцкого сельского поселения Белокалитвинского района в 2018 году </vt:lpstr>
      <vt:lpstr>Администрация Горняцкого сельского поселения</vt:lpstr>
      <vt:lpstr>Администрация Горняцкого сельского поселения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1</cp:lastModifiedBy>
  <cp:revision>406</cp:revision>
  <dcterms:created xsi:type="dcterms:W3CDTF">2015-04-24T11:57:16Z</dcterms:created>
  <dcterms:modified xsi:type="dcterms:W3CDTF">2019-02-11T08:20:13Z</dcterms:modified>
  <cp:contentStatus/>
</cp:coreProperties>
</file>