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0"/>
  </p:notesMasterIdLst>
  <p:sldIdLst>
    <p:sldId id="256" r:id="rId2"/>
    <p:sldId id="257" r:id="rId3"/>
    <p:sldId id="268" r:id="rId4"/>
    <p:sldId id="280" r:id="rId5"/>
    <p:sldId id="266" r:id="rId6"/>
    <p:sldId id="291" r:id="rId7"/>
    <p:sldId id="290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37A"/>
    <a:srgbClr val="E92525"/>
    <a:srgbClr val="EC4D22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238" autoAdjust="0"/>
  </p:normalViewPr>
  <p:slideViewPr>
    <p:cSldViewPr>
      <p:cViewPr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Petina\&#1052;&#1086;&#1080;%20&#1076;&#1086;&#1082;&#1091;&#1084;&#1077;&#1085;&#1090;&#1099;_c_D\&#1044;&#1080;&#1072;&#1075;&#1088;&#1072;&#1084;&#1084;&#1099;\&#1044;&#1080;&#1072;&#1075;&#1088;&#1072;&#1084;.%20%20&#1075;&#1086;&#1076;%20%202014%20&#1082;%20&#1073;&#1102;&#1076;&#1078;&#1077;&#1090;&#1091;%20&#1076;&#1083;&#1103;%20&#1075;&#1088;&#1072;&#1078;&#1076;&#1072;&#1085;_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675809273840779"/>
          <c:y val="0.33855287858759436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1"/>
            <c:bubble3D val="0"/>
            <c:explosion val="6"/>
          </c:dPt>
          <c:dPt>
            <c:idx val="2"/>
            <c:bubble3D val="0"/>
            <c:explosion val="0"/>
          </c:dPt>
          <c:dPt>
            <c:idx val="3"/>
            <c:bubble3D val="0"/>
            <c:explosion val="12"/>
          </c:dPt>
          <c:dPt>
            <c:idx val="4"/>
            <c:bubble3D val="0"/>
            <c:explosion val="9"/>
          </c:dPt>
          <c:dPt>
            <c:idx val="5"/>
            <c:bubble3D val="0"/>
            <c:explosion val="15"/>
          </c:dPt>
          <c:dPt>
            <c:idx val="6"/>
            <c:bubble3D val="0"/>
            <c:explosion val="11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0.11493717191601056"/>
                  <c:y val="-1.892606932641649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193,1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0,3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625612423447079"/>
                  <c:y val="-9.1693572124155284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
15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578,6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27,6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-0.10731561679790026"/>
                  <c:y val="0.12331218225140228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884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,6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3,3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005253718285215"/>
                  <c:y val="-2.332394826585589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безопасность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420,1 тыс.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0,7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8174081364829406"/>
                  <c:y val="-7.3879410080031599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389,8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16,6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0.1706365923009624"/>
                  <c:y val="-8.5444153804130243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оборона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208,2 тыс.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0,4</a:t>
                    </a: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3.0891841644794402E-2"/>
                  <c:y val="-0.1425008115145017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Образование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30,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6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0,05%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0851659247646323E-2"/>
                  <c:y val="5.6047793444424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7.5641271876302041E-2"/>
                  <c:y val="-0.175795405432363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Физическая культура и спорт</c:v>
                </c:pt>
                <c:pt idx="1">
                  <c:v>Социальная политика</c:v>
                </c:pt>
                <c:pt idx="2">
                  <c:v>Культура</c:v>
                </c:pt>
                <c:pt idx="3">
                  <c:v>Жилищно-коммунальное хозяйство</c:v>
                </c:pt>
                <c:pt idx="4">
                  <c:v>Наицональная экономика</c:v>
                </c:pt>
                <c:pt idx="5">
                  <c:v>Наицональная безопасность и правоохранительная деятельность</c:v>
                </c:pt>
                <c:pt idx="6">
                  <c:v>Общегосударственные вопросы</c:v>
                </c:pt>
                <c:pt idx="7">
                  <c:v>Национальная оборона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14.1</c:v>
                </c:pt>
                <c:pt idx="1">
                  <c:v>193.1</c:v>
                </c:pt>
                <c:pt idx="2">
                  <c:v>15578.6</c:v>
                </c:pt>
                <c:pt idx="3">
                  <c:v>28750.2</c:v>
                </c:pt>
                <c:pt idx="4">
                  <c:v>1884.6</c:v>
                </c:pt>
                <c:pt idx="5">
                  <c:v>420.1</c:v>
                </c:pt>
                <c:pt idx="6">
                  <c:v>9389.7999999999993</c:v>
                </c:pt>
                <c:pt idx="7">
                  <c:v>208.2</c:v>
                </c:pt>
                <c:pt idx="8">
                  <c:v>30.6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accent4">
            <a:lumMod val="40000"/>
            <a:lumOff val="60000"/>
          </a:schemeClr>
        </a:solidFill>
      </c:spPr>
    </c:floor>
    <c:sideWall>
      <c:thickness val="0"/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sideWall>
    <c:backWall>
      <c:thickness val="0"/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backWall>
    <c:plotArea>
      <c:layout>
        <c:manualLayout>
          <c:layoutTarget val="inner"/>
          <c:xMode val="edge"/>
          <c:yMode val="edge"/>
          <c:x val="9.7112873408402398E-2"/>
          <c:y val="2.8752982384103076E-2"/>
          <c:w val="0.8853048320698591"/>
          <c:h val="0.8908315213502928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0">
                  <c:v>35501.699999999997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#,##0.00">
                  <c:v>56469.2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42227584"/>
        <c:axId val="42229120"/>
        <c:axId val="0"/>
      </c:bar3DChart>
      <c:catAx>
        <c:axId val="42227584"/>
        <c:scaling>
          <c:orientation val="minMax"/>
        </c:scaling>
        <c:delete val="1"/>
        <c:axPos val="b"/>
        <c:majorTickMark val="none"/>
        <c:minorTickMark val="none"/>
        <c:tickLblPos val="none"/>
        <c:crossAx val="42229120"/>
        <c:crosses val="autoZero"/>
        <c:auto val="1"/>
        <c:lblAlgn val="ctr"/>
        <c:lblOffset val="100"/>
        <c:noMultiLvlLbl val="0"/>
      </c:catAx>
      <c:valAx>
        <c:axId val="42229120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22275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gradFill rotWithShape="1">
      <a:gsLst>
        <a:gs pos="0">
          <a:schemeClr val="accent5">
            <a:tint val="1000"/>
            <a:satMod val="255000"/>
          </a:schemeClr>
        </a:gs>
        <a:gs pos="55000">
          <a:schemeClr val="accent5">
            <a:tint val="12000"/>
            <a:satMod val="255000"/>
          </a:schemeClr>
        </a:gs>
        <a:gs pos="100000">
          <a:schemeClr val="accent5">
            <a:tint val="45000"/>
            <a:satMod val="250000"/>
          </a:schemeClr>
        </a:gs>
      </a:gsLst>
      <a:path path="circle">
        <a:fillToRect l="-40000" t="-90000" r="140000" b="190000"/>
      </a:path>
    </a:gradFill>
    <a:ln w="9525" cap="flat" cmpd="sng" algn="ctr">
      <a:solidFill>
        <a:schemeClr val="accent5"/>
      </a:solidFill>
      <a:prstDash val="solid"/>
    </a:ln>
    <a:effectLst>
      <a:outerShdw blurRad="51500" dist="254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731364829396333"/>
          <c:y val="0.33855287858759586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delete val="1"/>
            </c:dLbl>
            <c:dLbl>
              <c:idx val="1"/>
              <c:layout>
                <c:manualLayout>
                  <c:x val="4.3592762710216781E-2"/>
                  <c:y val="0.1451173008660261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Государственная пошлина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7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5,1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 рублей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
1,2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7957725770389818"/>
                  <c:y val="-7.04845814977972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Налоги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на имущество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201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,2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64,4%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-0.23257837561971417"/>
                  <c:y val="-0.1244889983465723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Доходы от использования имущества
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93,3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тыс. рублей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6,0%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2.6825119082336947E-3"/>
                  <c:y val="-9.4987686010614317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Налоги на совокупный доход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18,6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тыс. рублей</a:t>
                    </a: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0,3</a:t>
                    </a:r>
                    <a:r>
                      <a:rPr lang="en-US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%</a:t>
                    </a:r>
                    <a:endParaRPr lang="ru-RU" sz="14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30966037231457205"/>
                  <c:y val="0.2586138957299942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Штрафы,санкции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5,3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0,1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0.25065519587829299"/>
                  <c:y val="-0.1378658064217744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Доходы от оказания платных услуг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63,8тыс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.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1,0%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0851659247646496E-2"/>
                  <c:y val="5.6047793444424107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7.5641271876302082E-2"/>
                  <c:y val="-0.17579540543236405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Подоходний налог</c:v>
                </c:pt>
                <c:pt idx="1">
                  <c:v>Налоги на совокупный доход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 Доходы от использования имущества</c:v>
                </c:pt>
                <c:pt idx="5">
                  <c:v>Прочие неналоговые доходы</c:v>
                </c:pt>
                <c:pt idx="6">
                  <c:v>Штрафы.санкции возмещение ущерба</c:v>
                </c:pt>
                <c:pt idx="7">
                  <c:v>Акцизы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1762.3</c:v>
                </c:pt>
                <c:pt idx="1">
                  <c:v>18.600000000000001</c:v>
                </c:pt>
                <c:pt idx="2">
                  <c:v>4201.2</c:v>
                </c:pt>
                <c:pt idx="3">
                  <c:v>75.099999999999994</c:v>
                </c:pt>
                <c:pt idx="4">
                  <c:v>393.3</c:v>
                </c:pt>
                <c:pt idx="5">
                  <c:v>63.8</c:v>
                </c:pt>
                <c:pt idx="6">
                  <c:v>5.3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688367713421912E-2"/>
          <c:y val="2.6426241465856252E-2"/>
          <c:w val="0.66764264343598445"/>
          <c:h val="0.9602705956327278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собств.безвозм.!$A$27</c:f>
              <c:strCache>
                <c:ptCount val="1"/>
                <c:pt idx="0">
                  <c:v>Налоговые и неналоговые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38529190008967E-2"/>
                  <c:y val="1.983008513146545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13 340,9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041891160022193E-2"/>
                  <c:y val="-6.90203487734214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6 519,6</a:t>
                    </a:r>
                    <a:endParaRPr lang="ru-RU" dirty="0" smtClean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gradFill rotWithShape="1">
                <a:gsLst>
                  <a:gs pos="0">
                    <a:schemeClr val="accent5">
                      <a:tint val="1000"/>
                      <a:satMod val="255000"/>
                    </a:schemeClr>
                  </a:gs>
                  <a:gs pos="55000">
                    <a:schemeClr val="accent5">
                      <a:tint val="12000"/>
                      <a:satMod val="255000"/>
                    </a:schemeClr>
                  </a:gs>
                  <a:gs pos="100000">
                    <a:schemeClr val="accent5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5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600" b="1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собств.безвозм.!$B$27:$C$27</c:f>
              <c:numCache>
                <c:formatCode>0.0</c:formatCode>
                <c:ptCount val="2"/>
                <c:pt idx="0">
                  <c:v>418</c:v>
                </c:pt>
                <c:pt idx="1">
                  <c:v>334.7</c:v>
                </c:pt>
              </c:numCache>
            </c:numRef>
          </c:val>
        </c:ser>
        <c:ser>
          <c:idx val="1"/>
          <c:order val="1"/>
          <c:tx>
            <c:strRef>
              <c:f>собств.безвозм.!$A$28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1.0727894262784907E-2"/>
                  <c:y val="-4.56453261682969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30 139,8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32723839681847E-2"/>
                  <c:y val="-2.4024045042270646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48 </a:t>
                    </a:r>
                    <a:r>
                      <a:rPr lang="en-US" baseline="0" dirty="0" smtClean="0"/>
                      <a:t>3</a:t>
                    </a:r>
                    <a:r>
                      <a:rPr lang="ru-RU" baseline="0" dirty="0" smtClean="0"/>
                      <a:t>44</a:t>
                    </a:r>
                    <a:r>
                      <a:rPr lang="ru-RU" dirty="0" smtClean="0"/>
                      <a:t>,3</a:t>
                    </a:r>
                    <a:endParaRPr lang="ru-RU" dirty="0" smtClean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gradFill rotWithShape="1">
                <a:gsLst>
                  <a:gs pos="0">
                    <a:schemeClr val="accent2">
                      <a:tint val="1000"/>
                      <a:satMod val="255000"/>
                    </a:schemeClr>
                  </a:gs>
                  <a:gs pos="55000">
                    <a:schemeClr val="accent2">
                      <a:tint val="12000"/>
                      <a:satMod val="255000"/>
                    </a:schemeClr>
                  </a:gs>
                  <a:gs pos="100000">
                    <a:schemeClr val="accent2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2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800" b="1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собств.безвозм.!$B$28:$C$28</c:f>
              <c:numCache>
                <c:formatCode>General</c:formatCode>
                <c:ptCount val="2"/>
                <c:pt idx="0" formatCode="0.0">
                  <c:v>2244.6999999999998</c:v>
                </c:pt>
                <c:pt idx="1">
                  <c:v>2519.6999999999998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17857280"/>
        <c:axId val="117863168"/>
        <c:axId val="0"/>
      </c:bar3DChart>
      <c:catAx>
        <c:axId val="117857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7863168"/>
        <c:crosses val="autoZero"/>
        <c:auto val="1"/>
        <c:lblAlgn val="ctr"/>
        <c:lblOffset val="100"/>
        <c:noMultiLvlLbl val="0"/>
      </c:catAx>
      <c:valAx>
        <c:axId val="11786316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8572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0.10554</cdr:x>
      <cdr:y>0.79409</cdr:y>
    </cdr:from>
    <cdr:to>
      <cdr:x>0.33391</cdr:x>
      <cdr:y>0.9303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965068" y="4197889"/>
          <a:ext cx="2088232" cy="7200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Жилищно-коммунальное хозяйство 28 750,2 тыс. рублей</a:t>
          </a:r>
        </a:p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50,9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0.56287</cdr:x>
      <cdr:y>0.12259</cdr:y>
    </cdr:from>
    <cdr:to>
      <cdr:x>0.84618</cdr:x>
      <cdr:y>0.20432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146883" y="648072"/>
          <a:ext cx="2590587" cy="43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Физическая культура и </a:t>
          </a:r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спорт 14,1 тыс. рублей          0,02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0.51563</cdr:x>
      <cdr:y>0.14983</cdr:y>
    </cdr:from>
    <cdr:to>
      <cdr:x>0.56287</cdr:x>
      <cdr:y>0.36778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4714876" y="792088"/>
          <a:ext cx="432048" cy="11521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0.27879</cdr:x>
      <cdr:y>0.72598</cdr:y>
    </cdr:from>
    <cdr:to>
      <cdr:x>0.34179</cdr:x>
      <cdr:y>0.79409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2549245" y="3837849"/>
          <a:ext cx="576063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0.48039</cdr:x>
      <cdr:y>0.41948</cdr:y>
    </cdr:from>
    <cdr:to>
      <cdr:x>0.6295</cdr:x>
      <cdr:y>0.71788</cdr:y>
    </cdr:to>
    <cdr:sp macro="" textlink="">
      <cdr:nvSpPr>
        <cdr:cNvPr id="2" name="Штриховая стрелка вправо 1"/>
        <cdr:cNvSpPr/>
      </cdr:nvSpPr>
      <cdr:spPr>
        <a:xfrm xmlns:a="http://schemas.openxmlformats.org/drawingml/2006/main" rot="18512454">
          <a:off x="2840213" y="2440330"/>
          <a:ext cx="1534816" cy="969380"/>
        </a:xfrm>
        <a:prstGeom xmlns:a="http://schemas.openxmlformats.org/drawingml/2006/main" prst="stripedRightArrow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159,1%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0.04651</cdr:x>
      <cdr:y>0.0597</cdr:y>
    </cdr:from>
    <cdr:to>
      <cdr:x>0.2907</cdr:x>
      <cdr:y>0.13433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5752" y="285752"/>
          <a:ext cx="1500198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Тыс. рублей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0.24694</cdr:x>
      <cdr:y>0.3822</cdr:y>
    </cdr:from>
    <cdr:to>
      <cdr:x>0.43791</cdr:x>
      <cdr:y>0.49784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rot="10800000" flipV="1">
          <a:off x="2032184" y="1652764"/>
          <a:ext cx="1571638" cy="5000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0.60284</cdr:x>
      <cdr:y>0.23352</cdr:y>
    </cdr:from>
    <cdr:to>
      <cdr:x>0.89798</cdr:x>
      <cdr:y>0.36568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961142" y="1009822"/>
          <a:ext cx="2428892" cy="571504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Подоходный налог </a:t>
          </a: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1762,3 </a:t>
          </a: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 рублей  </a:t>
          </a: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27,0%</a:t>
          </a:r>
          <a:endParaRPr lang="ru-RU" sz="14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0.28286</cdr:x>
      <cdr:y>0.29391</cdr:y>
    </cdr:from>
    <cdr:to>
      <cdr:x>0.47043</cdr:x>
      <cdr:y>0.45868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20310967">
          <a:off x="2516183" y="1553750"/>
          <a:ext cx="1668504" cy="871042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dirty="0"/>
            <a:t>         </a:t>
          </a:r>
          <a:r>
            <a:rPr lang="ru-RU" dirty="0" smtClean="0"/>
            <a:t>126</a:t>
          </a:r>
          <a:r>
            <a:rPr lang="ru-RU" dirty="0" smtClean="0"/>
            <a:t>,</a:t>
          </a:r>
          <a:r>
            <a:rPr lang="ru-RU" dirty="0"/>
            <a:t>2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0.21711</cdr:x>
      <cdr:y>0.06476</cdr:y>
    </cdr:from>
    <cdr:to>
      <cdr:x>0.36049</cdr:x>
      <cdr:y>0.12698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931272" y="342370"/>
          <a:ext cx="1275458" cy="328899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/>
            <a:t>43 480,7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0.44828</cdr:x>
      <cdr:y>0.05405</cdr:y>
    </cdr:from>
    <cdr:to>
      <cdr:x>0.60334</cdr:x>
      <cdr:y>0.11925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987612" y="285730"/>
          <a:ext cx="1379357" cy="344671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dirty="0" smtClean="0"/>
            <a:t>54 863,9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0.28726</cdr:x>
      <cdr:y>0.52065</cdr:y>
    </cdr:from>
    <cdr:to>
      <cdr:x>0.43225</cdr:x>
      <cdr:y>0.58504</cdr:y>
    </cdr:to>
    <cdr:sp macro="" textlink="">
      <cdr:nvSpPr>
        <cdr:cNvPr id="5" name="Стрелка вправо с вырезом 4"/>
        <cdr:cNvSpPr/>
      </cdr:nvSpPr>
      <cdr:spPr>
        <a:xfrm xmlns:a="http://schemas.openxmlformats.org/drawingml/2006/main">
          <a:off x="2555282" y="2752370"/>
          <a:ext cx="1289738" cy="340392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0.29573</cdr:x>
      <cdr:y>0.80032</cdr:y>
    </cdr:from>
    <cdr:to>
      <cdr:x>0.43626</cdr:x>
      <cdr:y>0.85041</cdr:y>
    </cdr:to>
    <cdr:sp macro="" textlink="">
      <cdr:nvSpPr>
        <cdr:cNvPr id="12" name="Стрелка вправо с вырезом 11"/>
        <cdr:cNvSpPr/>
      </cdr:nvSpPr>
      <cdr:spPr>
        <a:xfrm xmlns:a="http://schemas.openxmlformats.org/drawingml/2006/main">
          <a:off x="2630666" y="4230802"/>
          <a:ext cx="1250066" cy="264796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0.34298</cdr:x>
      <cdr:y>0.40437</cdr:y>
    </cdr:from>
    <cdr:to>
      <cdr:x>0.46929</cdr:x>
      <cdr:y>0.4537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 rot="20464384">
          <a:off x="2482824" y="1690876"/>
          <a:ext cx="914400" cy="2062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/>
            <a:t>  11112,1,11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F7EDD-8E4E-43E6-B323-0BB42933D857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5E184-6761-4BFE-979D-B3C5051B9B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85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5E184-6761-4BFE-979D-B3C5051B9BC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94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127E2A-B116-4C06-97C5-CB0DE7D3B046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0127E2A-B116-4C06-97C5-CB0DE7D3B046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4346" y="285728"/>
            <a:ext cx="8458200" cy="500066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latin typeface="+mn-lt"/>
              </a:rPr>
              <a:t>Администрация  Горняцкого  сельского поселения</a:t>
            </a:r>
            <a:endParaRPr lang="ru-RU" sz="1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8786842" cy="2752732"/>
          </a:xfrm>
        </p:spPr>
        <p:txBody>
          <a:bodyPr>
            <a:normAutofit lnSpcReduction="10000"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Исполнение бюджета Горняцкого сельского поселения Белокалитвинского района</a:t>
            </a:r>
          </a:p>
          <a:p>
            <a:pPr algn="ctr"/>
            <a:r>
              <a:rPr lang="ru-RU" sz="3600" b="1" dirty="0" smtClean="0"/>
              <a:t> за </a:t>
            </a:r>
            <a:r>
              <a:rPr lang="ru-RU" sz="3600" b="1" dirty="0" smtClean="0">
                <a:latin typeface="Times New Roman" pitchFamily="18" charset="0"/>
                <a:ea typeface="Arimo" pitchFamily="34" charset="0"/>
                <a:cs typeface="Times New Roman" pitchFamily="18" charset="0"/>
              </a:rPr>
              <a:t>2019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/>
              <a:t>год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лок-схема: типовой процесс 6"/>
          <p:cNvSpPr/>
          <p:nvPr/>
        </p:nvSpPr>
        <p:spPr>
          <a:xfrm>
            <a:off x="571472" y="857232"/>
            <a:ext cx="8072494" cy="1500198"/>
          </a:xfrm>
          <a:prstGeom prst="flowChartPredefinedProcess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Формирование  и исполнение бюджета Горняцкого сельского поселения Белокалитвинского района на основе муниципальных программ Горняцкого сельского поселения</a:t>
            </a:r>
            <a:endParaRPr lang="ru-RU" sz="2000" b="1" dirty="0"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85720" y="3000372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Блок-схема: внутренняя память 9"/>
          <p:cNvSpPr/>
          <p:nvPr/>
        </p:nvSpPr>
        <p:spPr>
          <a:xfrm>
            <a:off x="1785918" y="2714620"/>
            <a:ext cx="6715172" cy="214314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 Горняцкого сельского поселения 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2019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года сформирован и исполнен в программной структуре расходов на основе утвержденной Администрацией Горняцкого сельского поселения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муниципальных программ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внутренняя память 10"/>
          <p:cNvSpPr/>
          <p:nvPr/>
        </p:nvSpPr>
        <p:spPr>
          <a:xfrm>
            <a:off x="1857356" y="4929198"/>
            <a:ext cx="6715172" cy="142876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их реализацию было направлено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2019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году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56 008,2тыс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рублей или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99,2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 всех расходов  бюджета Горняцкого сельского поселения Белокалитвинского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85720" y="5214950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-1463729" y="4464045"/>
            <a:ext cx="3500486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2214554"/>
            <a:ext cx="9001156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642918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Горняцкого сельского поселения Белокалитвинского района в 2019 году 56 469,2 тыс. 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529317265"/>
              </p:ext>
            </p:extLst>
          </p:nvPr>
        </p:nvGraphicFramePr>
        <p:xfrm>
          <a:off x="-142876" y="1052736"/>
          <a:ext cx="91440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-214338"/>
            <a:ext cx="11229996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642910" y="571480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Расходы, направленные на реализацию Указа Президента Российской Федерации от 07.05.2012 № 597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Круглая лента лицом вверх 50"/>
          <p:cNvSpPr/>
          <p:nvPr/>
        </p:nvSpPr>
        <p:spPr>
          <a:xfrm>
            <a:off x="0" y="1285860"/>
            <a:ext cx="9144000" cy="1143008"/>
          </a:xfrm>
          <a:prstGeom prst="ellipse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 от 07.05.2012 №597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 мероприятиях по реализации государственной социальной политики»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285852" y="1643050"/>
            <a:ext cx="928694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2019 год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000892" y="1643050"/>
            <a:ext cx="857256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факт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трелка вправо с вырезом 56"/>
          <p:cNvSpPr/>
          <p:nvPr/>
        </p:nvSpPr>
        <p:spPr>
          <a:xfrm rot="3402069">
            <a:off x="3915548" y="2464254"/>
            <a:ext cx="948426" cy="650367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Горизонтальный свиток 58"/>
          <p:cNvSpPr/>
          <p:nvPr/>
        </p:nvSpPr>
        <p:spPr>
          <a:xfrm>
            <a:off x="2714612" y="3357562"/>
            <a:ext cx="2857520" cy="1500198"/>
          </a:xfrm>
          <a:prstGeom prst="horizontalScroll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оплаты труда отдельным категориям работников в сфере культуры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Волна 22"/>
          <p:cNvSpPr/>
          <p:nvPr/>
        </p:nvSpPr>
        <p:spPr>
          <a:xfrm rot="20748470">
            <a:off x="6013090" y="3880529"/>
            <a:ext cx="2786082" cy="2279366"/>
          </a:xfrm>
          <a:prstGeom prst="wave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Областной бюджет - 1076,0 тыс. рублей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Горняцкого сельского поселения- 3 152,3 тыс. рублей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7" name="Стрелка вправо с вырезом 26"/>
          <p:cNvSpPr/>
          <p:nvPr/>
        </p:nvSpPr>
        <p:spPr>
          <a:xfrm rot="5400000">
            <a:off x="1292202" y="4565658"/>
            <a:ext cx="488888" cy="358713"/>
          </a:xfrm>
          <a:prstGeom prst="notch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400000">
            <a:off x="3863970" y="5137161"/>
            <a:ext cx="488888" cy="358713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571480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Динамика расходов бюджета Горняцкого сельского поселения Белокалитвинского района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2018-2019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789424218"/>
              </p:ext>
            </p:extLst>
          </p:nvPr>
        </p:nvGraphicFramePr>
        <p:xfrm>
          <a:off x="1285852" y="1285860"/>
          <a:ext cx="650085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Рамка 8"/>
          <p:cNvSpPr/>
          <p:nvPr/>
        </p:nvSpPr>
        <p:spPr>
          <a:xfrm>
            <a:off x="1805729" y="2411806"/>
            <a:ext cx="1656184" cy="720079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35 501,7тыс.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4211960" y="2852936"/>
            <a:ext cx="1512168" cy="648072"/>
          </a:xfrm>
          <a:prstGeom prst="fra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56 469,2тыс.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Горняцкого сельского поселения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997662"/>
              </p:ext>
            </p:extLst>
          </p:nvPr>
        </p:nvGraphicFramePr>
        <p:xfrm>
          <a:off x="539552" y="2204864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14282" y="428604"/>
            <a:ext cx="8229600" cy="86834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Динамика доходов бюджета </a:t>
            </a: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Горняцкого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сельского поселения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Белокалитвинского района в 201</a:t>
            </a: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8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-201</a:t>
            </a:r>
            <a:r>
              <a:rPr lang="ru-RU" sz="2000" b="1" dirty="0">
                <a:latin typeface="Times New Roman" pitchFamily="18" charset="0"/>
                <a:ea typeface="+mj-ea"/>
                <a:cs typeface="Times New Roman" pitchFamily="18" charset="0"/>
              </a:rPr>
              <a:t>9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гг.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9235398"/>
              </p:ext>
            </p:extLst>
          </p:nvPr>
        </p:nvGraphicFramePr>
        <p:xfrm>
          <a:off x="182751" y="1124744"/>
          <a:ext cx="889536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1700808"/>
            <a:ext cx="8929718" cy="483885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214282" y="2643182"/>
            <a:ext cx="2214578" cy="928694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Социальная поддержка граждан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3,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0,3%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агетная рамка 8"/>
          <p:cNvSpPr/>
          <p:nvPr/>
        </p:nvSpPr>
        <p:spPr>
          <a:xfrm>
            <a:off x="2500298" y="2571744"/>
            <a:ext cx="4000528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муниципальными финансами </a:t>
            </a:r>
          </a:p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3       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агетная рамка 12"/>
          <p:cNvSpPr/>
          <p:nvPr/>
        </p:nvSpPr>
        <p:spPr>
          <a:xfrm>
            <a:off x="6643718" y="3846226"/>
            <a:ext cx="2428860" cy="1785950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Развитие физической культуры и спорта  14,1 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0,0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агетная рамка 13"/>
          <p:cNvSpPr/>
          <p:nvPr/>
        </p:nvSpPr>
        <p:spPr>
          <a:xfrm>
            <a:off x="2428860" y="5072074"/>
            <a:ext cx="4143404" cy="857256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Развитие культуры  и туризма 15548,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27,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агетная рамка 14"/>
          <p:cNvSpPr/>
          <p:nvPr/>
        </p:nvSpPr>
        <p:spPr>
          <a:xfrm>
            <a:off x="2428860" y="5929330"/>
            <a:ext cx="4000528" cy="71438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Энергоэффективность и развитие энергетики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69,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0,3%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агетная рамка 16"/>
          <p:cNvSpPr/>
          <p:nvPr/>
        </p:nvSpPr>
        <p:spPr>
          <a:xfrm>
            <a:off x="2428860" y="3643314"/>
            <a:ext cx="4071966" cy="1428760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населения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284,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0,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Багетная рамка 17"/>
          <p:cNvSpPr/>
          <p:nvPr/>
        </p:nvSpPr>
        <p:spPr>
          <a:xfrm>
            <a:off x="214282" y="3714752"/>
            <a:ext cx="2214578" cy="1571636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транспортной системы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884,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3,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Багетная рамка 20"/>
          <p:cNvSpPr/>
          <p:nvPr/>
        </p:nvSpPr>
        <p:spPr>
          <a:xfrm>
            <a:off x="6715140" y="2643182"/>
            <a:ext cx="2286016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Защита населения и территории от ЧС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02,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0,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22" name="Багетная рамка 21"/>
          <p:cNvSpPr/>
          <p:nvPr/>
        </p:nvSpPr>
        <p:spPr>
          <a:xfrm>
            <a:off x="6715140" y="5643578"/>
            <a:ext cx="2286016" cy="1000132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Муниципальная политика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483,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0,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Багетная рамка 25"/>
          <p:cNvSpPr/>
          <p:nvPr/>
        </p:nvSpPr>
        <p:spPr>
          <a:xfrm>
            <a:off x="214282" y="5572140"/>
            <a:ext cx="2214578" cy="1071570"/>
          </a:xfrm>
          <a:prstGeom prst="bevel">
            <a:avLst>
              <a:gd name="adj" fmla="val 1495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Благоустройство территории Горняцкого сельского поселения 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42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74,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 7,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57148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Доля муниципальных программ в общем объеме расходов, направленных на реализацию муниципальных</a:t>
            </a:r>
          </a:p>
          <a:p>
            <a:pPr algn="ctr"/>
            <a:r>
              <a:rPr lang="ru-RU" b="1" dirty="0" smtClean="0"/>
              <a:t> программ Горняцкого сельского поселения в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/>
              <a:t>году</a:t>
            </a:r>
            <a:endParaRPr lang="ru-RU" b="1" dirty="0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214282" y="1700808"/>
            <a:ext cx="2286016" cy="900680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Переселение граждан       24191,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42,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6500826" y="1494810"/>
            <a:ext cx="2428892" cy="1005496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общественного порядка и противодействие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преступности 10,0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0,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2%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Багетная рамка 19"/>
          <p:cNvSpPr/>
          <p:nvPr/>
        </p:nvSpPr>
        <p:spPr>
          <a:xfrm>
            <a:off x="2699792" y="1521419"/>
            <a:ext cx="3384376" cy="1000132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муниципальным имуществом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1650,5    2,9%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3726</TotalTime>
  <Words>464</Words>
  <Application>Microsoft Office PowerPoint</Application>
  <PresentationFormat>Экран (4:3)</PresentationFormat>
  <Paragraphs>90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Администрация  Горняцкого 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Структура налоговых и неналоговых доходов бюджета Горняцкого сельского поселения Белокалитвинского района в 2019 году </vt:lpstr>
      <vt:lpstr>Администрация Горняцкого сельского поселения</vt:lpstr>
      <vt:lpstr>Администрация Горняцкого сельского поселения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Krivobok</dc:creator>
  <cp:lastModifiedBy>1</cp:lastModifiedBy>
  <cp:revision>419</cp:revision>
  <dcterms:created xsi:type="dcterms:W3CDTF">2015-04-24T11:57:16Z</dcterms:created>
  <dcterms:modified xsi:type="dcterms:W3CDTF">2021-02-04T14:57:38Z</dcterms:modified>
  <cp:contentStatus/>
</cp:coreProperties>
</file>