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0"/>
  </p:notesMasterIdLst>
  <p:sldIdLst>
    <p:sldId id="256" r:id="rId2"/>
    <p:sldId id="257" r:id="rId3"/>
    <p:sldId id="268" r:id="rId4"/>
    <p:sldId id="280" r:id="rId5"/>
    <p:sldId id="266" r:id="rId6"/>
    <p:sldId id="291" r:id="rId7"/>
    <p:sldId id="29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37A"/>
    <a:srgbClr val="E92525"/>
    <a:srgbClr val="EC4D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>
        <p:scale>
          <a:sx n="80" d="100"/>
          <a:sy n="80" d="100"/>
        </p:scale>
        <p:origin x="-19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Petina\&#1052;&#1086;&#1080;%20&#1076;&#1086;&#1082;&#1091;&#1084;&#1077;&#1085;&#1090;&#1099;_c_D\&#1044;&#1080;&#1072;&#1075;&#1088;&#1072;&#1084;&#1084;&#1099;\&#1044;&#1080;&#1072;&#1075;&#1088;&#1072;&#1084;.%20%20&#1075;&#1086;&#1076;%20%202014%20&#1082;%20&#1073;&#1102;&#1076;&#1078;&#1077;&#1090;&#1091;%20&#1076;&#1083;&#1103;%20&#1075;&#1088;&#1072;&#1078;&#1076;&#1072;&#1085;_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75809273840779"/>
          <c:y val="0.3385528785875943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explosion val="6"/>
          </c:dPt>
          <c:dPt>
            <c:idx val="2"/>
            <c:bubble3D val="0"/>
            <c:explosion val="0"/>
          </c:dPt>
          <c:dPt>
            <c:idx val="3"/>
            <c:bubble3D val="0"/>
            <c:explosion val="12"/>
          </c:dPt>
          <c:dPt>
            <c:idx val="4"/>
            <c:bubble3D val="0"/>
            <c:explosion val="9"/>
          </c:dPt>
          <c:dPt>
            <c:idx val="5"/>
            <c:bubble3D val="0"/>
            <c:explosion val="15"/>
          </c:dPt>
          <c:dPt>
            <c:idx val="6"/>
            <c:bubble3D val="0"/>
            <c:explosion val="11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.11493717191601056"/>
                  <c:y val="-1.892606932641649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6 219,1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16,4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0145122484689524E-2"/>
                  <c:y val="-0.1613627541705035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
12 766,8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33,6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5.0371062992125987E-2"/>
                  <c:y val="-2.803810978031982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3 943,3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10,4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005253718285215"/>
                  <c:y val="-2.33239482658558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безопасность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613,5 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1,6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8174081364829406"/>
                  <c:y val="-7.3879410080031599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7 283,6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19,2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706365923009624"/>
                  <c:y val="-8.5444153804130243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оборона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173,3 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0,5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323E-2"/>
                  <c:y val="5.604779344442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41E-2"/>
                  <c:y val="-0.175795405432363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Физическая культура и спорт</c:v>
                </c:pt>
                <c:pt idx="1">
                  <c:v>Социальная политика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Наицональная экономика</c:v>
                </c:pt>
                <c:pt idx="5">
                  <c:v>Наицональная безопасность и правоохранительная деятельность</c:v>
                </c:pt>
                <c:pt idx="6">
                  <c:v>Общегосударственные вопросы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</c:v>
                </c:pt>
                <c:pt idx="1">
                  <c:v>6219.1</c:v>
                </c:pt>
                <c:pt idx="2">
                  <c:v>12766.8</c:v>
                </c:pt>
                <c:pt idx="3">
                  <c:v>6967.2</c:v>
                </c:pt>
                <c:pt idx="4">
                  <c:v>3943.3</c:v>
                </c:pt>
                <c:pt idx="5">
                  <c:v>613.5</c:v>
                </c:pt>
                <c:pt idx="6">
                  <c:v>7283.6</c:v>
                </c:pt>
                <c:pt idx="7">
                  <c:v>173.3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4">
            <a:lumMod val="40000"/>
            <a:lumOff val="60000"/>
          </a:schemeClr>
        </a:solidFill>
      </c:spPr>
    </c:floor>
    <c:side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sideWall>
    <c:back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89645.9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37986.800000000003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7897344"/>
        <c:axId val="37898880"/>
        <c:axId val="0"/>
      </c:bar3DChart>
      <c:catAx>
        <c:axId val="37897344"/>
        <c:scaling>
          <c:orientation val="minMax"/>
        </c:scaling>
        <c:delete val="1"/>
        <c:axPos val="b"/>
        <c:majorTickMark val="none"/>
        <c:minorTickMark val="none"/>
        <c:tickLblPos val="none"/>
        <c:crossAx val="37898880"/>
        <c:crosses val="autoZero"/>
        <c:auto val="1"/>
        <c:lblAlgn val="ctr"/>
        <c:lblOffset val="100"/>
        <c:noMultiLvlLbl val="0"/>
      </c:catAx>
      <c:valAx>
        <c:axId val="37898880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897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1000"/>
            <a:satMod val="255000"/>
          </a:schemeClr>
        </a:gs>
        <a:gs pos="55000">
          <a:schemeClr val="accent5">
            <a:tint val="12000"/>
            <a:satMod val="255000"/>
          </a:schemeClr>
        </a:gs>
        <a:gs pos="100000">
          <a:schemeClr val="accent5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5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31364829396333"/>
          <c:y val="0.3385528785875958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>
                <c:manualLayout>
                  <c:x val="0.11816904831340527"/>
                  <c:y val="0.4755473076878607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 64,8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0,5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957725770389818"/>
                  <c:y val="-7.04845814977972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Налоги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 имущество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
11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227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,8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84,2%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23257837561971417"/>
                  <c:y val="-0.1244889983465723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имущества
518,7 тыс. рублей
3,9%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6825119082336947E-3"/>
                  <c:y val="-9.498768601061431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Налоги на совокупный доход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0,4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тыс. рублей</a:t>
                    </a:r>
                    <a:endParaRPr lang="ru-RU" sz="14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30966037231457205"/>
                  <c:y val="0.2586138957299942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Штрафы,санкции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71,3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0,5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25065519587829299"/>
                  <c:y val="-0.137865806421774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Доходы от оказания платных услуг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10,4тыс.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0,1%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496E-2"/>
                  <c:y val="5.60477934444241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82E-2"/>
                  <c:y val="-0.1757954054323640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Подоходний налог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 Доходы от использования имущества</c:v>
                </c:pt>
                <c:pt idx="5">
                  <c:v>Прочие неналоговые доходы</c:v>
                </c:pt>
                <c:pt idx="6">
                  <c:v>Штрафы.санкции возмещение ущерба</c:v>
                </c:pt>
                <c:pt idx="7">
                  <c:v>Акцизы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1447.5</c:v>
                </c:pt>
                <c:pt idx="1">
                  <c:v>0.4</c:v>
                </c:pt>
                <c:pt idx="2">
                  <c:v>11227.8</c:v>
                </c:pt>
                <c:pt idx="3">
                  <c:v>64.8</c:v>
                </c:pt>
                <c:pt idx="4">
                  <c:v>518.70000000000005</c:v>
                </c:pt>
                <c:pt idx="5">
                  <c:v>10.4</c:v>
                </c:pt>
                <c:pt idx="6">
                  <c:v>71.3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688367713421912E-2"/>
          <c:y val="2.6426241465856252E-2"/>
          <c:w val="0.66764264343598445"/>
          <c:h val="0.960270595632727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собств.безвозм.!$A$27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38529190008967E-2"/>
                  <c:y val="1.983008513146545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13 340,9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41891160022193E-2"/>
                  <c:y val="-6.90203487734214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4 945,8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5">
                      <a:tint val="1000"/>
                      <a:satMod val="255000"/>
                    </a:schemeClr>
                  </a:gs>
                  <a:gs pos="55000">
                    <a:schemeClr val="accent5">
                      <a:tint val="12000"/>
                      <a:satMod val="255000"/>
                    </a:schemeClr>
                  </a:gs>
                  <a:gs pos="100000">
                    <a:schemeClr val="accent5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собств.безвозм.!$B$27:$C$27</c:f>
              <c:numCache>
                <c:formatCode>0.0</c:formatCode>
                <c:ptCount val="2"/>
                <c:pt idx="0">
                  <c:v>418</c:v>
                </c:pt>
                <c:pt idx="1">
                  <c:v>334.7</c:v>
                </c:pt>
              </c:numCache>
            </c:numRef>
          </c:val>
        </c:ser>
        <c:ser>
          <c:idx val="1"/>
          <c:order val="1"/>
          <c:tx>
            <c:strRef>
              <c:f>собств.безвозм.!$A$28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0727894262784907E-2"/>
                  <c:y val="-4.5645326168296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30 139,8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32723839681847E-2"/>
                  <c:y val="-2.40240450422706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r>
                      <a:rPr lang="ru-RU" baseline="0" dirty="0" smtClean="0"/>
                      <a:t> 654</a:t>
                    </a:r>
                    <a:r>
                      <a:rPr lang="ru-RU" dirty="0" smtClean="0"/>
                      <a:t>,3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2">
                      <a:tint val="1000"/>
                      <a:satMod val="255000"/>
                    </a:schemeClr>
                  </a:gs>
                  <a:gs pos="55000">
                    <a:schemeClr val="accent2">
                      <a:tint val="12000"/>
                      <a:satMod val="255000"/>
                    </a:schemeClr>
                  </a:gs>
                  <a:gs pos="100000">
                    <a:schemeClr val="accent2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8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собств.безвозм.!$B$28:$C$28</c:f>
              <c:numCache>
                <c:formatCode>General</c:formatCode>
                <c:ptCount val="2"/>
                <c:pt idx="0" formatCode="0.0">
                  <c:v>2244.6999999999998</c:v>
                </c:pt>
                <c:pt idx="1">
                  <c:v>2519.6999999999998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428800"/>
        <c:axId val="100438784"/>
        <c:axId val="0"/>
      </c:bar3DChart>
      <c:catAx>
        <c:axId val="100428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438784"/>
        <c:crosses val="autoZero"/>
        <c:auto val="1"/>
        <c:lblAlgn val="ctr"/>
        <c:lblOffset val="100"/>
        <c:noMultiLvlLbl val="0"/>
      </c:catAx>
      <c:valAx>
        <c:axId val="1004387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428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0.10554</cdr:x>
      <cdr:y>0.79409</cdr:y>
    </cdr:from>
    <cdr:to>
      <cdr:x>0.33391</cdr:x>
      <cdr:y>0.9303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65068" y="4197889"/>
          <a:ext cx="2088232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6967,2 тыс. рублей</a:t>
          </a:r>
        </a:p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18,3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0.55912</cdr:x>
      <cdr:y>0.11456</cdr:y>
    </cdr:from>
    <cdr:to>
      <cdr:x>0.78394</cdr:x>
      <cdr:y>0.22353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112568" y="605627"/>
          <a:ext cx="2055742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спорт 20,0 тыс. рублей</a:t>
          </a:r>
        </a:p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0,1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0.51987</cdr:x>
      <cdr:y>0.13129</cdr:y>
    </cdr:from>
    <cdr:to>
      <cdr:x>0.55912</cdr:x>
      <cdr:y>0.34924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753668" y="694075"/>
          <a:ext cx="358900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0.27879</cdr:x>
      <cdr:y>0.72598</cdr:y>
    </cdr:from>
    <cdr:to>
      <cdr:x>0.34179</cdr:x>
      <cdr:y>0.79409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2549245" y="3837849"/>
          <a:ext cx="576063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0.48039</cdr:x>
      <cdr:y>0.41948</cdr:y>
    </cdr:from>
    <cdr:to>
      <cdr:x>0.6295</cdr:x>
      <cdr:y>0.71788</cdr:y>
    </cdr:to>
    <cdr:sp macro="" textlink="">
      <cdr:nvSpPr>
        <cdr:cNvPr id="2" name="Штриховая стрелка вправо 1"/>
        <cdr:cNvSpPr/>
      </cdr:nvSpPr>
      <cdr:spPr>
        <a:xfrm xmlns:a="http://schemas.openxmlformats.org/drawingml/2006/main" rot="18512454">
          <a:off x="2840213" y="2440330"/>
          <a:ext cx="1534816" cy="969380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42,4%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0.04651</cdr:x>
      <cdr:y>0.0597</cdr:y>
    </cdr:from>
    <cdr:to>
      <cdr:x>0.2907</cdr:x>
      <cdr:y>0.13433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285752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0.24694</cdr:x>
      <cdr:y>0.3822</cdr:y>
    </cdr:from>
    <cdr:to>
      <cdr:x>0.43791</cdr:x>
      <cdr:y>0.49784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rot="10800000" flipV="1">
          <a:off x="2032184" y="1652764"/>
          <a:ext cx="1571638" cy="50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0.60284</cdr:x>
      <cdr:y>0.23352</cdr:y>
    </cdr:from>
    <cdr:to>
      <cdr:x>0.89798</cdr:x>
      <cdr:y>0.36568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961142" y="1009822"/>
          <a:ext cx="2428892" cy="57150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Подоходный налог 1447,5 тыс. рублей  10,9%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0.28286</cdr:x>
      <cdr:y>0.29391</cdr:y>
    </cdr:from>
    <cdr:to>
      <cdr:x>0.47043</cdr:x>
      <cdr:y>0.45868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0967">
          <a:off x="2516183" y="1553750"/>
          <a:ext cx="1668504" cy="87104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/>
            <a:t>         </a:t>
          </a:r>
          <a:r>
            <a:rPr lang="ru-RU" dirty="0" smtClean="0"/>
            <a:t>48,5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0.21711</cdr:x>
      <cdr:y>0.06476</cdr:y>
    </cdr:from>
    <cdr:to>
      <cdr:x>0.36049</cdr:x>
      <cdr:y>0.12698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931272" y="342370"/>
          <a:ext cx="1275458" cy="32889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/>
            <a:t>43 480</a:t>
          </a:r>
          <a:r>
            <a:rPr lang="ru-RU" sz="1400" b="1" dirty="0" smtClean="0"/>
            <a:t>,7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0.44828</cdr:x>
      <cdr:y>0.05405</cdr:y>
    </cdr:from>
    <cdr:to>
      <cdr:x>0.60334</cdr:x>
      <cdr:y>0.11925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87612" y="285730"/>
          <a:ext cx="1379357" cy="344671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/>
            <a:t>89</a:t>
          </a:r>
          <a:r>
            <a:rPr lang="ru-RU" sz="1400" dirty="0" smtClean="0"/>
            <a:t> </a:t>
          </a:r>
          <a:r>
            <a:rPr lang="ru-RU" sz="1400" dirty="0" smtClean="0"/>
            <a:t>60</a:t>
          </a:r>
          <a:r>
            <a:rPr lang="ru-RU" sz="1400" dirty="0" smtClean="0"/>
            <a:t>0,1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0.28726</cdr:x>
      <cdr:y>0.52065</cdr:y>
    </cdr:from>
    <cdr:to>
      <cdr:x>0.43225</cdr:x>
      <cdr:y>0.58504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>
          <a:off x="2555282" y="2752370"/>
          <a:ext cx="1289738" cy="340392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0.29573</cdr:x>
      <cdr:y>0.80032</cdr:y>
    </cdr:from>
    <cdr:to>
      <cdr:x>0.43626</cdr:x>
      <cdr:y>0.85041</cdr:y>
    </cdr:to>
    <cdr:sp macro="" textlink="">
      <cdr:nvSpPr>
        <cdr:cNvPr id="12" name="Стрелка вправо с вырезом 11"/>
        <cdr:cNvSpPr/>
      </cdr:nvSpPr>
      <cdr:spPr>
        <a:xfrm xmlns:a="http://schemas.openxmlformats.org/drawingml/2006/main">
          <a:off x="2630666" y="4230802"/>
          <a:ext cx="1250066" cy="26479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0.34298</cdr:x>
      <cdr:y>0.40437</cdr:y>
    </cdr:from>
    <cdr:to>
      <cdr:x>0.46929</cdr:x>
      <cdr:y>0.4537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64384">
          <a:off x="2482824" y="1690876"/>
          <a:ext cx="914400" cy="2062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/>
            <a:t>  11112,1,11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5E184-6761-4BFE-979D-B3C5051B9BC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9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8458200" cy="50006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+mn-lt"/>
              </a:rPr>
              <a:t>Администрация  Горняцкого  сельского поселения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86842" cy="2752732"/>
          </a:xfrm>
        </p:spPr>
        <p:txBody>
          <a:bodyPr>
            <a:normAutofit lnSpcReduction="10000"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Исполнение бюджета Горняцкого сельского поселения Белокалитвинского района</a:t>
            </a:r>
          </a:p>
          <a:p>
            <a:pPr algn="ctr"/>
            <a:r>
              <a:rPr lang="ru-RU" sz="3600" b="1" dirty="0" smtClean="0"/>
              <a:t> за </a:t>
            </a:r>
            <a:r>
              <a:rPr lang="ru-RU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2017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год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71472" y="857232"/>
            <a:ext cx="8072494" cy="1500198"/>
          </a:xfrm>
          <a:prstGeom prst="flowChartPredefinedProcess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Формирование  и исполнение бюджета Горняцкого сельского поселения Белокалитвинского района на основе муниципальных программ Горняцкого сельского поселения</a:t>
            </a:r>
            <a:endParaRPr lang="ru-RU" sz="2000" b="1" dirty="0"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00372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785918" y="2714620"/>
            <a:ext cx="6715172" cy="214314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Горняцкого сельского поселения 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года сформирован и исполнен в программной структуре расходов на основе утвержденной Администрацией Горняцкого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внутренняя память 10"/>
          <p:cNvSpPr/>
          <p:nvPr/>
        </p:nvSpPr>
        <p:spPr>
          <a:xfrm>
            <a:off x="1857356" y="4929198"/>
            <a:ext cx="6715172" cy="142876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их реализацию было направлено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37 411,0тыс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 или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98,5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всех расходов  бюджета Горняцкого сельского поселения Белокалитвинского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14950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463729" y="4464045"/>
            <a:ext cx="350048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2214554"/>
            <a:ext cx="900115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Горняцкого сельского поселения Белокалитвинского района в 2017 году 37 986,8 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51335309"/>
              </p:ext>
            </p:extLst>
          </p:nvPr>
        </p:nvGraphicFramePr>
        <p:xfrm>
          <a:off x="6532" y="1103319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214338"/>
            <a:ext cx="11229996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42910" y="57148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Расходы, направленные на реализацию Указа Президента Российской Федерации от 07.05.2012 № 597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Круглая лента лицом вверх 50"/>
          <p:cNvSpPr/>
          <p:nvPr/>
        </p:nvSpPr>
        <p:spPr>
          <a:xfrm>
            <a:off x="0" y="1285860"/>
            <a:ext cx="9144000" cy="1143008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от 07.05.2012 №597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285852" y="1643050"/>
            <a:ext cx="92869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1643050"/>
            <a:ext cx="85725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право с вырезом 56"/>
          <p:cNvSpPr/>
          <p:nvPr/>
        </p:nvSpPr>
        <p:spPr>
          <a:xfrm rot="3402069">
            <a:off x="3915548" y="2464254"/>
            <a:ext cx="948426" cy="650367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Горизонтальный свиток 58"/>
          <p:cNvSpPr/>
          <p:nvPr/>
        </p:nvSpPr>
        <p:spPr>
          <a:xfrm>
            <a:off x="2714612" y="3357562"/>
            <a:ext cx="2857520" cy="1500198"/>
          </a:xfrm>
          <a:prstGeom prst="horizontalScroll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отдельным категориям работников в сфере 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олна 22"/>
          <p:cNvSpPr/>
          <p:nvPr/>
        </p:nvSpPr>
        <p:spPr>
          <a:xfrm rot="20748470">
            <a:off x="6013090" y="3880529"/>
            <a:ext cx="2786082" cy="2279366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Горняцкого сельского поселения- 2 750,4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1292202" y="4565658"/>
            <a:ext cx="488888" cy="358713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400000">
            <a:off x="3863970" y="5137161"/>
            <a:ext cx="488888" cy="358713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Горняцкого сельского поселения Белокалитвинского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2016-2017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91022458"/>
              </p:ext>
            </p:extLst>
          </p:nvPr>
        </p:nvGraphicFramePr>
        <p:xfrm>
          <a:off x="1285852" y="1285860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Рамка 8"/>
          <p:cNvSpPr/>
          <p:nvPr/>
        </p:nvSpPr>
        <p:spPr>
          <a:xfrm>
            <a:off x="3491880" y="1412777"/>
            <a:ext cx="1656184" cy="72007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89 645,9тыс.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4211960" y="2852936"/>
            <a:ext cx="1512168" cy="648072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37 986,8тыс.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Горняцкого сельского поселения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2017 году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308215"/>
              </p:ext>
            </p:extLst>
          </p:nvPr>
        </p:nvGraphicFramePr>
        <p:xfrm>
          <a:off x="539552" y="220486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8604"/>
            <a:ext cx="8229600" cy="86834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Динамика доходов бюджета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Горняцкого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Белокалитвинского района в 2016-2017 гг.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164397"/>
              </p:ext>
            </p:extLst>
          </p:nvPr>
        </p:nvGraphicFramePr>
        <p:xfrm>
          <a:off x="182751" y="1124744"/>
          <a:ext cx="889536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700808"/>
            <a:ext cx="8929718" cy="483885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14282" y="2643182"/>
            <a:ext cx="2214578" cy="928694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поддержка граждан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173,0   0,5%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2500298" y="2571744"/>
            <a:ext cx="4000528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муниципальными финансами 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6 8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49,4        18,3%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715140" y="3857628"/>
            <a:ext cx="2428860" cy="1785950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физической культуры и спорта  20,0 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0,05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2428860" y="5072074"/>
            <a:ext cx="4143404" cy="85725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Развитие культуры  и туризма 12762,9  34,1%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428860" y="5929330"/>
            <a:ext cx="4000528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Энергоэффективность и развитие энергетики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60,1     0,2%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428860" y="3643314"/>
            <a:ext cx="4071966" cy="142876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124,4     0,33%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14282" y="3714752"/>
            <a:ext cx="2214578" cy="157163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3 943,3   10,5%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15140" y="2643182"/>
            <a:ext cx="2286016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587,1   1,6%</a:t>
            </a:r>
          </a:p>
        </p:txBody>
      </p:sp>
      <p:sp>
        <p:nvSpPr>
          <p:cNvPr id="22" name="Багетная рамка 21"/>
          <p:cNvSpPr/>
          <p:nvPr/>
        </p:nvSpPr>
        <p:spPr>
          <a:xfrm>
            <a:off x="6715140" y="5643578"/>
            <a:ext cx="2286016" cy="1000132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Муниципальная политика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93,8    0,3%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14282" y="5572140"/>
            <a:ext cx="2214578" cy="1071570"/>
          </a:xfrm>
          <a:prstGeom prst="bevel">
            <a:avLst>
              <a:gd name="adj" fmla="val 14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Горняцкого сельского поселения  3867,5      10,3%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714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муниципальных программ в общем объеме расходов, направленных на реализацию муниципальных</a:t>
            </a:r>
          </a:p>
          <a:p>
            <a:pPr algn="ctr"/>
            <a:r>
              <a:rPr lang="ru-RU" b="1" dirty="0" smtClean="0"/>
              <a:t> программ Горняцкого сельского поселения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b="1" dirty="0" smtClean="0"/>
              <a:t>году</a:t>
            </a:r>
            <a:endParaRPr lang="ru-RU" b="1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14282" y="1700808"/>
            <a:ext cx="2286016" cy="90068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Переселение граждан       8 799,9   23,5%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500826" y="1494810"/>
            <a:ext cx="2428892" cy="100549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преступности 10,0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2699792" y="1521419"/>
            <a:ext cx="3384376" cy="1000132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 имуществом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119,6    0,3%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3599</TotalTime>
  <Words>445</Words>
  <Application>Microsoft Office PowerPoint</Application>
  <PresentationFormat>Экран (4:3)</PresentationFormat>
  <Paragraphs>89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Администрация  Горняцкого 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Структура налоговых и неналоговых доходов бюджета Горняцкого сельского поселения Белокалитвинского района в 2017 году </vt:lpstr>
      <vt:lpstr>Администрация Горняцкого сельского поселения</vt:lpstr>
      <vt:lpstr>Администрация Горняцкого сельского поселения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User</cp:lastModifiedBy>
  <cp:revision>388</cp:revision>
  <dcterms:created xsi:type="dcterms:W3CDTF">2015-04-24T11:57:16Z</dcterms:created>
  <dcterms:modified xsi:type="dcterms:W3CDTF">2018-05-10T08:11:42Z</dcterms:modified>
  <cp:contentStatus/>
</cp:coreProperties>
</file>