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notesMasterIdLst>
    <p:notesMasterId r:id="rId10"/>
  </p:notesMasterIdLst>
  <p:sldIdLst>
    <p:sldId id="256" r:id="rId2"/>
    <p:sldId id="257" r:id="rId3"/>
    <p:sldId id="268" r:id="rId4"/>
    <p:sldId id="280" r:id="rId5"/>
    <p:sldId id="266" r:id="rId6"/>
    <p:sldId id="291" r:id="rId7"/>
    <p:sldId id="290" r:id="rId8"/>
    <p:sldId id="26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837A"/>
    <a:srgbClr val="E92525"/>
    <a:srgbClr val="EC4D22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05" autoAdjust="0"/>
  </p:normalViewPr>
  <p:slideViewPr>
    <p:cSldViewPr>
      <p:cViewPr>
        <p:scale>
          <a:sx n="80" d="100"/>
          <a:sy n="80" d="100"/>
        </p:scale>
        <p:origin x="-198" y="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\\Petina\&#1052;&#1086;&#1080;%20&#1076;&#1086;&#1082;&#1091;&#1084;&#1077;&#1085;&#1090;&#1099;_c_D\&#1044;&#1080;&#1072;&#1075;&#1088;&#1072;&#1084;&#1084;&#1099;\&#1044;&#1080;&#1072;&#1075;&#1088;&#1072;&#1084;.%20%20&#1075;&#1086;&#1076;%20%202014%20&#1082;%20&#1073;&#1102;&#1076;&#1078;&#1077;&#1090;&#1091;%20&#1076;&#1083;&#1103;%20&#1075;&#1088;&#1072;&#1078;&#1076;&#1072;&#1085;_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4675809273840779"/>
          <c:y val="0.33855287858759436"/>
          <c:w val="0.52833575967972224"/>
          <c:h val="0.5145350668375755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1"/>
            <c:bubble3D val="0"/>
            <c:explosion val="6"/>
          </c:dPt>
          <c:dPt>
            <c:idx val="2"/>
            <c:bubble3D val="0"/>
            <c:explosion val="0"/>
          </c:dPt>
          <c:dPt>
            <c:idx val="3"/>
            <c:bubble3D val="0"/>
            <c:explosion val="12"/>
          </c:dPt>
          <c:dPt>
            <c:idx val="4"/>
            <c:bubble3D val="0"/>
            <c:explosion val="9"/>
          </c:dPt>
          <c:dPt>
            <c:idx val="5"/>
            <c:bubble3D val="0"/>
            <c:explosion val="15"/>
          </c:dPt>
          <c:dPt>
            <c:idx val="6"/>
            <c:bubble3D val="0"/>
            <c:explosion val="11"/>
          </c:dPt>
          <c:dLbls>
            <c:dLbl>
              <c:idx val="0"/>
              <c:delete val="1"/>
            </c:dLbl>
            <c:dLbl>
              <c:idx val="1"/>
              <c:layout>
                <c:manualLayout>
                  <c:x val="0.11493717191601056"/>
                  <c:y val="-1.8926069326416491E-2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6 219,1</a:t>
                    </a:r>
                    <a:r>
                      <a:rPr lang="ru-RU" sz="1000" baseline="0" dirty="0" smtClean="0">
                        <a:latin typeface="Times New Roman" pitchFamily="18" charset="0"/>
                        <a:cs typeface="Times New Roman" pitchFamily="18" charset="0"/>
                      </a:rPr>
                      <a:t>тыс. 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16,4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8.0145122484689524E-2"/>
                  <c:y val="-0.16136275417050355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Культура
12 766,8</a:t>
                    </a:r>
                    <a:r>
                      <a:rPr lang="ru-RU" sz="1000" baseline="0" dirty="0" smtClean="0">
                        <a:latin typeface="Times New Roman" pitchFamily="18" charset="0"/>
                        <a:cs typeface="Times New Roman" pitchFamily="18" charset="0"/>
                      </a:rPr>
                      <a:t> тыс.рублей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33,6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delete val="1"/>
            </c:dLbl>
            <c:dLbl>
              <c:idx val="4"/>
              <c:layout>
                <c:manualLayout>
                  <c:x val="-5.0371062992125987E-2"/>
                  <c:y val="-2.8038109780319821E-2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3 943,3 тыс. 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10,4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0.1005253718285215"/>
                  <c:y val="-2.332394826585589E-2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Национальная безопасность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613,5 тыс. рублей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1,6</a:t>
                    </a:r>
                    <a:endParaRPr lang="ru-RU" sz="1000" dirty="0">
                      <a:solidFill>
                        <a:schemeClr val="dk1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endParaRPr>
                  </a:p>
                </c:rich>
              </c:tx>
              <c:numFmt formatCode="0.0%" sourceLinked="0"/>
              <c:spPr>
                <a:solidFill>
                  <a:schemeClr val="lt1"/>
                </a:solidFill>
                <a:ln w="19050" cap="flat" cmpd="sng" algn="ctr">
                  <a:solidFill>
                    <a:schemeClr val="accent1"/>
                  </a:solidFill>
                  <a:prstDash val="solid"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0.18174081364829406"/>
                  <c:y val="-7.3879410080031599E-2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7 283,6</a:t>
                    </a:r>
                    <a:r>
                      <a:rPr lang="ru-RU" sz="1000" baseline="0" dirty="0" smtClean="0">
                        <a:latin typeface="Times New Roman" pitchFamily="18" charset="0"/>
                        <a:cs typeface="Times New Roman" pitchFamily="18" charset="0"/>
                      </a:rPr>
                      <a:t> тыс.рублей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19,2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-0.1706365923009624"/>
                  <c:y val="-8.5444153804130243E-2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Национальная</a:t>
                    </a:r>
                    <a:r>
                      <a:rPr lang="ru-RU" sz="10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 оборона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173,3 тыс.</a:t>
                    </a:r>
                    <a:r>
                      <a:rPr lang="ru-RU" sz="10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 рублей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0,5</a:t>
                    </a:r>
                  </a:p>
                  <a:p>
                    <a:pPr>
                      <a:defRPr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endParaRPr lang="ru-RU" sz="1000" dirty="0">
                      <a:solidFill>
                        <a:schemeClr val="dk1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endParaRPr>
                  </a:p>
                </c:rich>
              </c:tx>
              <c:numFmt formatCode="0.0%" sourceLinked="0"/>
              <c:spPr>
                <a:solidFill>
                  <a:schemeClr val="lt1"/>
                </a:solidFill>
                <a:ln w="19050" cap="flat" cmpd="sng" algn="ctr">
                  <a:solidFill>
                    <a:schemeClr val="accent1"/>
                  </a:solidFill>
                  <a:prstDash val="solid"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8"/>
              <c:tx>
                <c:rich>
                  <a:bodyPr/>
                  <a:lstStyle/>
                  <a:p>
                    <a:pPr>
                      <a:defRPr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Национальная 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экономика
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110 892,</a:t>
                    </a:r>
                    <a:r>
                      <a:rPr lang="ru-RU" sz="10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9 тыс.рублей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3.9%</a:t>
                    </a:r>
                    <a:endParaRPr lang="ru-RU" sz="1000" dirty="0">
                      <a:solidFill>
                        <a:schemeClr val="dk1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endParaRPr>
                  </a:p>
                </c:rich>
              </c:tx>
              <c:numFmt formatCode="0.0%" sourceLinked="0"/>
              <c:spPr>
                <a:solidFill>
                  <a:schemeClr val="lt1"/>
                </a:solidFill>
                <a:ln w="19050" cap="flat" cmpd="sng" algn="ctr">
                  <a:solidFill>
                    <a:schemeClr val="accent1"/>
                  </a:solidFill>
                  <a:prstDash val="solid"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9"/>
              <c:layout>
                <c:manualLayout>
                  <c:x val="-6.0851659247646323E-2"/>
                  <c:y val="5.60477934444241E-2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безопасность и правоохранительная деятельность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5 892,0 тыс.рублей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0.2%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0"/>
              <c:tx>
                <c:rich>
                  <a:bodyPr/>
                  <a:lstStyle/>
                  <a:p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113 869,7 тыс. 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4%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1"/>
              <c:layout>
                <c:manualLayout>
                  <c:x val="7.5641271876302041E-2"/>
                  <c:y val="-0.1757954054323633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Межбюджетные трансферты общего характера бюджетам субъектов РФ 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и МО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65 104,0 тыс. 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2.3%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numFmt formatCode="0.000%" sourceLinked="0"/>
            <c:spPr>
              <a:solidFill>
                <a:schemeClr val="lt1"/>
              </a:solidFill>
              <a:ln w="19050" cap="flat" cmpd="sng" algn="ctr">
                <a:solidFill>
                  <a:schemeClr val="accent1"/>
                </a:solidFill>
                <a:prstDash val="solid"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dk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Лист1!$A$2:$A$9</c:f>
              <c:strCache>
                <c:ptCount val="8"/>
                <c:pt idx="0">
                  <c:v>Физическая культура и спорт</c:v>
                </c:pt>
                <c:pt idx="1">
                  <c:v>Социальная политика</c:v>
                </c:pt>
                <c:pt idx="2">
                  <c:v>Культура</c:v>
                </c:pt>
                <c:pt idx="3">
                  <c:v>Жилищно-коммунальное хозяйство</c:v>
                </c:pt>
                <c:pt idx="4">
                  <c:v>Наицональная экономика</c:v>
                </c:pt>
                <c:pt idx="5">
                  <c:v>Наицональная безопасность и правоохранительная деятельность</c:v>
                </c:pt>
                <c:pt idx="6">
                  <c:v>Общегосударственные вопросы</c:v>
                </c:pt>
                <c:pt idx="7">
                  <c:v>Национальная оборона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20</c:v>
                </c:pt>
                <c:pt idx="1">
                  <c:v>6219.1</c:v>
                </c:pt>
                <c:pt idx="2">
                  <c:v>12766.8</c:v>
                </c:pt>
                <c:pt idx="3">
                  <c:v>6967.2</c:v>
                </c:pt>
                <c:pt idx="4">
                  <c:v>3943.3</c:v>
                </c:pt>
                <c:pt idx="5">
                  <c:v>613.5</c:v>
                </c:pt>
                <c:pt idx="6">
                  <c:v>7283.6</c:v>
                </c:pt>
                <c:pt idx="7">
                  <c:v>173.3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view3D>
      <c:rotX val="15"/>
      <c:rotY val="20"/>
      <c:rAngAx val="1"/>
    </c:view3D>
    <c:floor>
      <c:thickness val="0"/>
      <c:spPr>
        <a:solidFill>
          <a:schemeClr val="accent4">
            <a:lumMod val="40000"/>
            <a:lumOff val="60000"/>
          </a:schemeClr>
        </a:solidFill>
      </c:spPr>
    </c:floor>
    <c:sideWall>
      <c:thickness val="0"/>
      <c:spPr>
        <a:solidFill>
          <a:schemeClr val="lt1"/>
        </a:solidFill>
        <a:ln w="19050" cap="flat" cmpd="sng" algn="ctr">
          <a:solidFill>
            <a:schemeClr val="accent4"/>
          </a:solidFill>
          <a:prstDash val="solid"/>
        </a:ln>
        <a:effectLst/>
      </c:spPr>
    </c:sideWall>
    <c:backWall>
      <c:thickness val="0"/>
      <c:spPr>
        <a:solidFill>
          <a:schemeClr val="lt1"/>
        </a:solidFill>
        <a:ln w="19050" cap="flat" cmpd="sng" algn="ctr">
          <a:solidFill>
            <a:schemeClr val="accent4"/>
          </a:solidFill>
          <a:prstDash val="solid"/>
        </a:ln>
        <a:effectLst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89645.9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37986.800000000003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cylinder"/>
        <c:axId val="37897344"/>
        <c:axId val="37898880"/>
        <c:axId val="0"/>
      </c:bar3DChart>
      <c:catAx>
        <c:axId val="37897344"/>
        <c:scaling>
          <c:orientation val="minMax"/>
        </c:scaling>
        <c:delete val="1"/>
        <c:axPos val="b"/>
        <c:majorTickMark val="none"/>
        <c:minorTickMark val="none"/>
        <c:tickLblPos val="none"/>
        <c:crossAx val="37898880"/>
        <c:crosses val="autoZero"/>
        <c:auto val="1"/>
        <c:lblAlgn val="ctr"/>
        <c:lblOffset val="100"/>
        <c:noMultiLvlLbl val="0"/>
      </c:catAx>
      <c:valAx>
        <c:axId val="37898880"/>
        <c:scaling>
          <c:orientation val="minMax"/>
        </c:scaling>
        <c:delete val="0"/>
        <c:axPos val="l"/>
        <c:majorGridlines/>
        <c:numFmt formatCode="#,##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789734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20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gradFill rotWithShape="1">
      <a:gsLst>
        <a:gs pos="0">
          <a:schemeClr val="accent5">
            <a:tint val="1000"/>
            <a:satMod val="255000"/>
          </a:schemeClr>
        </a:gs>
        <a:gs pos="55000">
          <a:schemeClr val="accent5">
            <a:tint val="12000"/>
            <a:satMod val="255000"/>
          </a:schemeClr>
        </a:gs>
        <a:gs pos="100000">
          <a:schemeClr val="accent5">
            <a:tint val="45000"/>
            <a:satMod val="250000"/>
          </a:schemeClr>
        </a:gs>
      </a:gsLst>
      <a:path path="circle">
        <a:fillToRect l="-40000" t="-90000" r="140000" b="190000"/>
      </a:path>
    </a:gradFill>
    <a:ln w="9525" cap="flat" cmpd="sng" algn="ctr">
      <a:solidFill>
        <a:schemeClr val="accent5"/>
      </a:solidFill>
      <a:prstDash val="solid"/>
    </a:ln>
    <a:effectLst>
      <a:outerShdw blurRad="51500" dist="25400" dir="5400000" rotWithShape="0">
        <a:srgbClr val="000000">
          <a:alpha val="40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2731364829396333"/>
          <c:y val="0.33855287858759586"/>
          <c:w val="0.52833575967972224"/>
          <c:h val="0.5145350668375755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delete val="1"/>
            </c:dLbl>
            <c:dLbl>
              <c:idx val="1"/>
              <c:layout>
                <c:manualLayout>
                  <c:x val="0.11816904831340527"/>
                  <c:y val="0.47554730768786074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Государственная пошлина 64,8</a:t>
                    </a:r>
                    <a:r>
                      <a:rPr lang="ru-RU" sz="1400" baseline="0" dirty="0" smtClean="0">
                        <a:latin typeface="Times New Roman" pitchFamily="18" charset="0"/>
                        <a:cs typeface="Times New Roman" pitchFamily="18" charset="0"/>
                      </a:rPr>
                      <a:t> тыс. рублей</a:t>
                    </a:r>
                    <a:r>
                      <a:rPr lang="ru-RU" sz="14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0,5</a:t>
                    </a:r>
                    <a:endParaRPr lang="ru-RU" sz="14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0.17957725770389818"/>
                  <c:y val="-7.048458149779728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Налоги</a:t>
                    </a:r>
                    <a:r>
                      <a:rPr lang="ru-RU" sz="1400" baseline="0" dirty="0" smtClean="0">
                        <a:latin typeface="Times New Roman" pitchFamily="18" charset="0"/>
                        <a:cs typeface="Times New Roman" pitchFamily="18" charset="0"/>
                      </a:rPr>
                      <a:t> на имущество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
11</a:t>
                    </a:r>
                    <a:r>
                      <a:rPr lang="ru-RU" sz="1400" baseline="0" dirty="0" smtClean="0">
                        <a:latin typeface="Times New Roman" pitchFamily="18" charset="0"/>
                        <a:cs typeface="Times New Roman" pitchFamily="18" charset="0"/>
                      </a:rPr>
                      <a:t> 227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,8</a:t>
                    </a:r>
                    <a:r>
                      <a:rPr lang="ru-RU" sz="1400" baseline="0" dirty="0" smtClean="0">
                        <a:latin typeface="Times New Roman" pitchFamily="18" charset="0"/>
                        <a:cs typeface="Times New Roman" pitchFamily="18" charset="0"/>
                      </a:rPr>
                      <a:t> тыс.рублей</a:t>
                    </a:r>
                    <a:r>
                      <a:rPr lang="ru-RU" sz="14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84,2%</a:t>
                    </a:r>
                    <a:endParaRPr lang="ru-RU" sz="14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delete val="1"/>
            </c:dLbl>
            <c:dLbl>
              <c:idx val="4"/>
              <c:layout>
                <c:manualLayout>
                  <c:x val="-0.23257837561971417"/>
                  <c:y val="-0.1244889983465723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Доходы от использования имущества
518,7 тыс. рублей
3,9%</a:t>
                    </a:r>
                    <a:endParaRPr lang="ru-RU" sz="14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2.6825119082336947E-3"/>
                  <c:y val="-9.4987686010614317E-2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ru-RU" sz="14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Налоги на совокупный доход</a:t>
                    </a:r>
                    <a:r>
                      <a:rPr lang="ru-RU" sz="14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 0,4</a:t>
                    </a:r>
                    <a:r>
                      <a:rPr lang="ru-RU" sz="14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 тыс. рублей</a:t>
                    </a:r>
                    <a:endParaRPr lang="ru-RU" sz="1400" dirty="0">
                      <a:solidFill>
                        <a:schemeClr val="dk1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endParaRPr>
                  </a:p>
                </c:rich>
              </c:tx>
              <c:numFmt formatCode="0.0%" sourceLinked="0"/>
              <c:spPr>
                <a:solidFill>
                  <a:schemeClr val="lt1"/>
                </a:solidFill>
                <a:ln w="19050" cap="flat" cmpd="sng" algn="ctr">
                  <a:solidFill>
                    <a:schemeClr val="accent1"/>
                  </a:solidFill>
                  <a:prstDash val="solid"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0.30966037231457205"/>
                  <c:y val="0.25861389572999421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Штрафы,санкции</a:t>
                    </a:r>
                    <a:r>
                      <a:rPr lang="ru-RU" sz="14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71,3</a:t>
                    </a:r>
                    <a:r>
                      <a:rPr lang="ru-RU" sz="1400" baseline="0" dirty="0" smtClean="0">
                        <a:latin typeface="Times New Roman" pitchFamily="18" charset="0"/>
                        <a:cs typeface="Times New Roman" pitchFamily="18" charset="0"/>
                      </a:rPr>
                      <a:t>тыс.рублей</a:t>
                    </a:r>
                    <a:r>
                      <a:rPr lang="ru-RU" sz="14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0,5</a:t>
                    </a:r>
                    <a:endParaRPr lang="ru-RU" sz="14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0.25065519587829299"/>
                  <c:y val="-0.1378658064217744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ru-RU" sz="14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Доходы от оказания платных услуг</a:t>
                    </a:r>
                    <a:r>
                      <a:rPr lang="ru-RU" sz="14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ru-RU" sz="14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10,4тыс.</a:t>
                    </a:r>
                    <a:r>
                      <a:rPr lang="ru-RU" sz="14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 рублей</a:t>
                    </a:r>
                    <a:r>
                      <a:rPr lang="ru-RU" sz="14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ru-RU" sz="14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0,1%</a:t>
                    </a:r>
                    <a:endParaRPr lang="ru-RU" sz="1000" dirty="0">
                      <a:solidFill>
                        <a:schemeClr val="dk1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endParaRPr>
                  </a:p>
                </c:rich>
              </c:tx>
              <c:numFmt formatCode="0.0%" sourceLinked="0"/>
              <c:spPr>
                <a:solidFill>
                  <a:schemeClr val="lt1"/>
                </a:solidFill>
                <a:ln w="19050" cap="flat" cmpd="sng" algn="ctr">
                  <a:solidFill>
                    <a:schemeClr val="accent1"/>
                  </a:solidFill>
                  <a:prstDash val="solid"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8"/>
              <c:tx>
                <c:rich>
                  <a:bodyPr/>
                  <a:lstStyle/>
                  <a:p>
                    <a:pPr>
                      <a:defRPr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Национальная 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экономика
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110 892,</a:t>
                    </a:r>
                    <a:r>
                      <a:rPr lang="ru-RU" sz="10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9 тыс.рублей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3.9%</a:t>
                    </a:r>
                    <a:endParaRPr lang="ru-RU" sz="1000" dirty="0">
                      <a:solidFill>
                        <a:schemeClr val="dk1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endParaRPr>
                  </a:p>
                </c:rich>
              </c:tx>
              <c:numFmt formatCode="0.0%" sourceLinked="0"/>
              <c:spPr>
                <a:solidFill>
                  <a:schemeClr val="lt1"/>
                </a:solidFill>
                <a:ln w="19050" cap="flat" cmpd="sng" algn="ctr">
                  <a:solidFill>
                    <a:schemeClr val="accent1"/>
                  </a:solidFill>
                  <a:prstDash val="solid"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9"/>
              <c:layout>
                <c:manualLayout>
                  <c:x val="-6.0851659247646496E-2"/>
                  <c:y val="5.6047793444424107E-2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безопасность и правоохранительная деятельность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5 892,0 тыс.рублей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0.2%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0"/>
              <c:tx>
                <c:rich>
                  <a:bodyPr/>
                  <a:lstStyle/>
                  <a:p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113 869,7 тыс. 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4%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1"/>
              <c:layout>
                <c:manualLayout>
                  <c:x val="7.5641271876302082E-2"/>
                  <c:y val="-0.17579540543236405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Межбюджетные трансферты общего характера бюджетам субъектов РФ 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и МО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65 104,0 тыс. 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2.3%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numFmt formatCode="0.000%" sourceLinked="0"/>
            <c:spPr>
              <a:solidFill>
                <a:schemeClr val="lt1"/>
              </a:solidFill>
              <a:ln w="19050" cap="flat" cmpd="sng" algn="ctr">
                <a:solidFill>
                  <a:schemeClr val="accent1"/>
                </a:solidFill>
                <a:prstDash val="solid"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dk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Лист1!$A$2:$A$9</c:f>
              <c:strCache>
                <c:ptCount val="8"/>
                <c:pt idx="0">
                  <c:v>Подоходний налог</c:v>
                </c:pt>
                <c:pt idx="1">
                  <c:v>Налоги на совокупный доход</c:v>
                </c:pt>
                <c:pt idx="2">
                  <c:v>Налоги на имущество</c:v>
                </c:pt>
                <c:pt idx="3">
                  <c:v>Государственная пошлина</c:v>
                </c:pt>
                <c:pt idx="4">
                  <c:v> Доходы от использования имущества</c:v>
                </c:pt>
                <c:pt idx="5">
                  <c:v>Прочие неналоговые доходы</c:v>
                </c:pt>
                <c:pt idx="6">
                  <c:v>Штрафы.санкции возмещение ущерба</c:v>
                </c:pt>
                <c:pt idx="7">
                  <c:v>Акцизы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1447.5</c:v>
                </c:pt>
                <c:pt idx="1">
                  <c:v>0.4</c:v>
                </c:pt>
                <c:pt idx="2">
                  <c:v>11227.8</c:v>
                </c:pt>
                <c:pt idx="3">
                  <c:v>64.8</c:v>
                </c:pt>
                <c:pt idx="4">
                  <c:v>518.70000000000005</c:v>
                </c:pt>
                <c:pt idx="5">
                  <c:v>10.4</c:v>
                </c:pt>
                <c:pt idx="6">
                  <c:v>71.3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0688367713421912E-2"/>
          <c:y val="2.6426241465856252E-2"/>
          <c:w val="0.66764264343598445"/>
          <c:h val="0.96027059563272787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собств.безвозм.!$A$27</c:f>
              <c:strCache>
                <c:ptCount val="1"/>
                <c:pt idx="0">
                  <c:v>Налоговые и неналоговые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538529190008967E-2"/>
                  <c:y val="1.9830085131465453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13 340,9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2041891160022193E-2"/>
                  <c:y val="-6.9020348773421404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4 945,8</a:t>
                    </a:r>
                    <a:endParaRPr lang="ru-RU" dirty="0" smtClean="0"/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gradFill rotWithShape="1">
                <a:gsLst>
                  <a:gs pos="0">
                    <a:schemeClr val="accent5">
                      <a:tint val="1000"/>
                      <a:satMod val="255000"/>
                    </a:schemeClr>
                  </a:gs>
                  <a:gs pos="55000">
                    <a:schemeClr val="accent5">
                      <a:tint val="12000"/>
                      <a:satMod val="255000"/>
                    </a:schemeClr>
                  </a:gs>
                  <a:gs pos="100000">
                    <a:schemeClr val="accent5">
                      <a:tint val="45000"/>
                      <a:satMod val="250000"/>
                    </a:schemeClr>
                  </a:gs>
                </a:gsLst>
                <a:path path="circle">
                  <a:fillToRect l="-40000" t="-90000" r="140000" b="190000"/>
                </a:path>
              </a:gradFill>
              <a:ln w="9525" cap="flat" cmpd="sng" algn="ctr">
                <a:solidFill>
                  <a:schemeClr val="accent5"/>
                </a:solidFill>
                <a:prstDash val="solid"/>
              </a:ln>
              <a:effectLst>
                <a:outerShdw blurRad="51500" dist="25400" dir="5400000" rotWithShape="0">
                  <a:srgbClr val="000000">
                    <a:alpha val="40000"/>
                  </a:srgbClr>
                </a:outerShdw>
              </a:effectLst>
            </c:spPr>
            <c:txPr>
              <a:bodyPr/>
              <a:lstStyle/>
              <a:p>
                <a:pPr>
                  <a:defRPr sz="1600" b="1">
                    <a:solidFill>
                      <a:schemeClr val="dk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собств.безвозм.!$B$26:$C$26</c:f>
              <c:numCache>
                <c:formatCode>General</c:formatCode>
                <c:ptCount val="2"/>
                <c:pt idx="0">
                  <c:v>2013</c:v>
                </c:pt>
                <c:pt idx="1">
                  <c:v>2014</c:v>
                </c:pt>
              </c:numCache>
            </c:numRef>
          </c:cat>
          <c:val>
            <c:numRef>
              <c:f>собств.безвозм.!$B$27:$C$27</c:f>
              <c:numCache>
                <c:formatCode>0.0</c:formatCode>
                <c:ptCount val="2"/>
                <c:pt idx="0">
                  <c:v>418</c:v>
                </c:pt>
                <c:pt idx="1">
                  <c:v>334.7</c:v>
                </c:pt>
              </c:numCache>
            </c:numRef>
          </c:val>
        </c:ser>
        <c:ser>
          <c:idx val="1"/>
          <c:order val="1"/>
          <c:tx>
            <c:strRef>
              <c:f>собств.безвозм.!$A$28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1.0727894262784907E-2"/>
                  <c:y val="-4.56453261682969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30 139,8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832723839681847E-2"/>
                  <c:y val="-2.402404504227064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84</a:t>
                    </a:r>
                    <a:r>
                      <a:rPr lang="ru-RU" baseline="0" dirty="0" smtClean="0"/>
                      <a:t> 654</a:t>
                    </a:r>
                    <a:r>
                      <a:rPr lang="ru-RU" dirty="0" smtClean="0"/>
                      <a:t>,3</a:t>
                    </a:r>
                    <a:endParaRPr lang="ru-RU" dirty="0" smtClean="0"/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gradFill rotWithShape="1">
                <a:gsLst>
                  <a:gs pos="0">
                    <a:schemeClr val="accent2">
                      <a:tint val="1000"/>
                      <a:satMod val="255000"/>
                    </a:schemeClr>
                  </a:gs>
                  <a:gs pos="55000">
                    <a:schemeClr val="accent2">
                      <a:tint val="12000"/>
                      <a:satMod val="255000"/>
                    </a:schemeClr>
                  </a:gs>
                  <a:gs pos="100000">
                    <a:schemeClr val="accent2">
                      <a:tint val="45000"/>
                      <a:satMod val="250000"/>
                    </a:schemeClr>
                  </a:gs>
                </a:gsLst>
                <a:path path="circle">
                  <a:fillToRect l="-40000" t="-90000" r="140000" b="190000"/>
                </a:path>
              </a:gradFill>
              <a:ln w="9525" cap="flat" cmpd="sng" algn="ctr">
                <a:solidFill>
                  <a:schemeClr val="accent2"/>
                </a:solidFill>
                <a:prstDash val="solid"/>
              </a:ln>
              <a:effectLst>
                <a:outerShdw blurRad="51500" dist="25400" dir="5400000" rotWithShape="0">
                  <a:srgbClr val="000000">
                    <a:alpha val="40000"/>
                  </a:srgbClr>
                </a:outerShdw>
              </a:effectLst>
            </c:spPr>
            <c:txPr>
              <a:bodyPr/>
              <a:lstStyle/>
              <a:p>
                <a:pPr>
                  <a:defRPr sz="1800" b="1">
                    <a:solidFill>
                      <a:schemeClr val="dk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собств.безвозм.!$B$26:$C$26</c:f>
              <c:numCache>
                <c:formatCode>General</c:formatCode>
                <c:ptCount val="2"/>
                <c:pt idx="0">
                  <c:v>2013</c:v>
                </c:pt>
                <c:pt idx="1">
                  <c:v>2014</c:v>
                </c:pt>
              </c:numCache>
            </c:numRef>
          </c:cat>
          <c:val>
            <c:numRef>
              <c:f>собств.безвозм.!$B$28:$C$28</c:f>
              <c:numCache>
                <c:formatCode>General</c:formatCode>
                <c:ptCount val="2"/>
                <c:pt idx="0" formatCode="0.0">
                  <c:v>2244.6999999999998</c:v>
                </c:pt>
                <c:pt idx="1">
                  <c:v>2519.6999999999998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00428800"/>
        <c:axId val="100438784"/>
        <c:axId val="0"/>
      </c:bar3DChart>
      <c:catAx>
        <c:axId val="1004288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00438784"/>
        <c:crosses val="autoZero"/>
        <c:auto val="1"/>
        <c:lblAlgn val="ctr"/>
        <c:lblOffset val="100"/>
        <c:noMultiLvlLbl val="0"/>
      </c:catAx>
      <c:valAx>
        <c:axId val="100438784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042880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overlay val="0"/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0.10554</cdr:x>
      <cdr:y>0.79409</cdr:y>
    </cdr:from>
    <cdr:to>
      <cdr:x>0.33391</cdr:x>
      <cdr:y>0.9303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965068" y="4197889"/>
          <a:ext cx="2088232" cy="72008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chemeClr val="tx2">
              <a:lumMod val="60000"/>
              <a:lumOff val="4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Жилищно-коммунальное хозяйство 6967,2 тыс. рублей</a:t>
          </a:r>
        </a:p>
        <a:p xmlns:a="http://schemas.openxmlformats.org/drawingml/2006/main">
          <a:r>
            <a:rPr lang="ru-RU" sz="1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18,3</a:t>
          </a:r>
          <a:endParaRPr lang="ru-RU" sz="1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0.55912</cdr:x>
      <cdr:y>0.11456</cdr:y>
    </cdr:from>
    <cdr:to>
      <cdr:x>0.78394</cdr:x>
      <cdr:y>0.22353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5112568" y="605627"/>
          <a:ext cx="2055742" cy="57606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chemeClr val="tx2">
              <a:lumMod val="60000"/>
              <a:lumOff val="4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Физическая культура и </a:t>
          </a:r>
          <a:r>
            <a:rPr lang="ru-RU" sz="1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спорт 20,0 тыс. рублей</a:t>
          </a:r>
        </a:p>
        <a:p xmlns:a="http://schemas.openxmlformats.org/drawingml/2006/main">
          <a:r>
            <a:rPr lang="ru-RU" sz="1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     0,1</a:t>
          </a:r>
          <a:endParaRPr lang="ru-RU" sz="1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0.51987</cdr:x>
      <cdr:y>0.13129</cdr:y>
    </cdr:from>
    <cdr:to>
      <cdr:x>0.55912</cdr:x>
      <cdr:y>0.34924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4753668" y="694075"/>
          <a:ext cx="358900" cy="115212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0.27879</cdr:x>
      <cdr:y>0.72598</cdr:y>
    </cdr:from>
    <cdr:to>
      <cdr:x>0.34179</cdr:x>
      <cdr:y>0.79409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H="1">
          <a:off x="2549245" y="3837849"/>
          <a:ext cx="576063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0.48039</cdr:x>
      <cdr:y>0.41948</cdr:y>
    </cdr:from>
    <cdr:to>
      <cdr:x>0.6295</cdr:x>
      <cdr:y>0.71788</cdr:y>
    </cdr:to>
    <cdr:sp macro="" textlink="">
      <cdr:nvSpPr>
        <cdr:cNvPr id="2" name="Штриховая стрелка вправо 1"/>
        <cdr:cNvSpPr/>
      </cdr:nvSpPr>
      <cdr:spPr>
        <a:xfrm xmlns:a="http://schemas.openxmlformats.org/drawingml/2006/main" rot="18512454">
          <a:off x="2840213" y="2440330"/>
          <a:ext cx="1534816" cy="969380"/>
        </a:xfrm>
        <a:prstGeom xmlns:a="http://schemas.openxmlformats.org/drawingml/2006/main" prst="stripedRightArrow">
          <a:avLst/>
        </a:prstGeom>
      </cdr:spPr>
      <cdr:style>
        <a:lnRef xmlns:a="http://schemas.openxmlformats.org/drawingml/2006/main" idx="1">
          <a:schemeClr val="accent4"/>
        </a:lnRef>
        <a:fillRef xmlns:a="http://schemas.openxmlformats.org/drawingml/2006/main" idx="2">
          <a:schemeClr val="accent4"/>
        </a:fillRef>
        <a:effectRef xmlns:a="http://schemas.openxmlformats.org/drawingml/2006/main" idx="1">
          <a:schemeClr val="accent4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pPr algn="ctr"/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42,4%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0.04651</cdr:x>
      <cdr:y>0.0597</cdr:y>
    </cdr:from>
    <cdr:to>
      <cdr:x>0.2907</cdr:x>
      <cdr:y>0.13433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85752" y="285752"/>
          <a:ext cx="1500198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Тыс. рублей</a:t>
          </a:r>
          <a:endParaRPr lang="ru-RU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0.24694</cdr:x>
      <cdr:y>0.3822</cdr:y>
    </cdr:from>
    <cdr:to>
      <cdr:x>0.43791</cdr:x>
      <cdr:y>0.49784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rot="10800000" flipV="1">
          <a:off x="2032184" y="1652764"/>
          <a:ext cx="1571638" cy="50006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0.60284</cdr:x>
      <cdr:y>0.23352</cdr:y>
    </cdr:from>
    <cdr:to>
      <cdr:x>0.89798</cdr:x>
      <cdr:y>0.36568</cdr:y>
    </cdr:to>
    <cdr:sp macro="" textlink="">
      <cdr:nvSpPr>
        <cdr:cNvPr id="9" name="Прямоугольник 8"/>
        <cdr:cNvSpPr/>
      </cdr:nvSpPr>
      <cdr:spPr>
        <a:xfrm xmlns:a="http://schemas.openxmlformats.org/drawingml/2006/main">
          <a:off x="4961142" y="1009822"/>
          <a:ext cx="2428892" cy="571504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Подоходный налог 1447,5 тыс. рублей  10,9%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0.28286</cdr:x>
      <cdr:y>0.29391</cdr:y>
    </cdr:from>
    <cdr:to>
      <cdr:x>0.47043</cdr:x>
      <cdr:y>0.45868</cdr:y>
    </cdr:to>
    <cdr:sp macro="" textlink="">
      <cdr:nvSpPr>
        <cdr:cNvPr id="2" name="Стрелка вправо 1"/>
        <cdr:cNvSpPr/>
      </cdr:nvSpPr>
      <cdr:spPr>
        <a:xfrm xmlns:a="http://schemas.openxmlformats.org/drawingml/2006/main" rot="20310967">
          <a:off x="2516183" y="1553750"/>
          <a:ext cx="1668504" cy="871042"/>
        </a:xfrm>
        <a:prstGeom xmlns:a="http://schemas.openxmlformats.org/drawingml/2006/main" prst="right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dirty="0"/>
            <a:t>         </a:t>
          </a:r>
          <a:r>
            <a:rPr lang="ru-RU" dirty="0" smtClean="0"/>
            <a:t>48,5</a:t>
          </a:r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0.21711</cdr:x>
      <cdr:y>0.06476</cdr:y>
    </cdr:from>
    <cdr:to>
      <cdr:x>0.36049</cdr:x>
      <cdr:y>0.12698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1931272" y="342370"/>
          <a:ext cx="1275458" cy="328899"/>
        </a:xfrm>
        <a:prstGeom xmlns:a="http://schemas.openxmlformats.org/drawingml/2006/main" prst="rect">
          <a:avLst/>
        </a:prstGeom>
        <a:ln xmlns:a="http://schemas.openxmlformats.org/drawingml/2006/main"/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sz="1400" b="1" dirty="0" smtClean="0"/>
            <a:t>43 480</a:t>
          </a:r>
          <a:r>
            <a:rPr lang="ru-RU" sz="1400" b="1" dirty="0" smtClean="0"/>
            <a:t>,7</a:t>
          </a:r>
          <a:endParaRPr lang="ru-RU" sz="1400" b="1" dirty="0"/>
        </a:p>
      </cdr:txBody>
    </cdr:sp>
  </cdr:relSizeAnchor>
  <cdr:relSizeAnchor xmlns:cdr="http://schemas.openxmlformats.org/drawingml/2006/chartDrawing">
    <cdr:from>
      <cdr:x>0.44828</cdr:x>
      <cdr:y>0.05405</cdr:y>
    </cdr:from>
    <cdr:to>
      <cdr:x>0.60334</cdr:x>
      <cdr:y>0.11925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3987612" y="285730"/>
          <a:ext cx="1379357" cy="344671"/>
        </a:xfrm>
        <a:prstGeom xmlns:a="http://schemas.openxmlformats.org/drawingml/2006/main" prst="rect">
          <a:avLst/>
        </a:prstGeom>
        <a:ln xmlns:a="http://schemas.openxmlformats.org/drawingml/2006/main"/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sz="1400" dirty="0" smtClean="0"/>
            <a:t>89</a:t>
          </a:r>
          <a:r>
            <a:rPr lang="ru-RU" sz="1400" dirty="0" smtClean="0"/>
            <a:t> </a:t>
          </a:r>
          <a:r>
            <a:rPr lang="ru-RU" sz="1400" dirty="0" smtClean="0"/>
            <a:t>60</a:t>
          </a:r>
          <a:r>
            <a:rPr lang="ru-RU" sz="1400" dirty="0" smtClean="0"/>
            <a:t>0,1</a:t>
          </a:r>
          <a:endParaRPr lang="ru-RU" sz="1400" dirty="0"/>
        </a:p>
      </cdr:txBody>
    </cdr:sp>
  </cdr:relSizeAnchor>
  <cdr:relSizeAnchor xmlns:cdr="http://schemas.openxmlformats.org/drawingml/2006/chartDrawing">
    <cdr:from>
      <cdr:x>0.28726</cdr:x>
      <cdr:y>0.52065</cdr:y>
    </cdr:from>
    <cdr:to>
      <cdr:x>0.43225</cdr:x>
      <cdr:y>0.58504</cdr:y>
    </cdr:to>
    <cdr:sp macro="" textlink="">
      <cdr:nvSpPr>
        <cdr:cNvPr id="5" name="Стрелка вправо с вырезом 4"/>
        <cdr:cNvSpPr/>
      </cdr:nvSpPr>
      <cdr:spPr>
        <a:xfrm xmlns:a="http://schemas.openxmlformats.org/drawingml/2006/main">
          <a:off x="2555282" y="2752370"/>
          <a:ext cx="1289738" cy="340392"/>
        </a:xfrm>
        <a:prstGeom xmlns:a="http://schemas.openxmlformats.org/drawingml/2006/main" prst="notchedRight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0.29573</cdr:x>
      <cdr:y>0.80032</cdr:y>
    </cdr:from>
    <cdr:to>
      <cdr:x>0.43626</cdr:x>
      <cdr:y>0.85041</cdr:y>
    </cdr:to>
    <cdr:sp macro="" textlink="">
      <cdr:nvSpPr>
        <cdr:cNvPr id="12" name="Стрелка вправо с вырезом 11"/>
        <cdr:cNvSpPr/>
      </cdr:nvSpPr>
      <cdr:spPr>
        <a:xfrm xmlns:a="http://schemas.openxmlformats.org/drawingml/2006/main">
          <a:off x="2630666" y="4230802"/>
          <a:ext cx="1250066" cy="264796"/>
        </a:xfrm>
        <a:prstGeom xmlns:a="http://schemas.openxmlformats.org/drawingml/2006/main" prst="notchedRight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0.34298</cdr:x>
      <cdr:y>0.40437</cdr:y>
    </cdr:from>
    <cdr:to>
      <cdr:x>0.46929</cdr:x>
      <cdr:y>0.4537</cdr:y>
    </cdr:to>
    <cdr:sp macro="" textlink="">
      <cdr:nvSpPr>
        <cdr:cNvPr id="7" name="Прямоугольник 6"/>
        <cdr:cNvSpPr/>
      </cdr:nvSpPr>
      <cdr:spPr>
        <a:xfrm xmlns:a="http://schemas.openxmlformats.org/drawingml/2006/main" rot="20464384">
          <a:off x="2482824" y="1690876"/>
          <a:ext cx="914400" cy="20627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/>
            <a:t>  11112,1,11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DF7EDD-8E4E-43E6-B323-0BB42933D857}" type="datetimeFigureOut">
              <a:rPr lang="ru-RU" smtClean="0"/>
              <a:pPr/>
              <a:t>10.05.2018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25E184-6761-4BFE-979D-B3C5051B9B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859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25E184-6761-4BFE-979D-B3C5051B9BC4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194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60127E2A-B116-4C06-97C5-CB0DE7D3B046}" type="datetimeFigureOut">
              <a:rPr lang="ru-RU" smtClean="0"/>
              <a:pPr/>
              <a:t>10.05.2018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7E2A-B116-4C06-97C5-CB0DE7D3B046}" type="datetimeFigureOut">
              <a:rPr lang="ru-RU" smtClean="0"/>
              <a:pPr/>
              <a:t>10.05.2018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7E2A-B116-4C06-97C5-CB0DE7D3B046}" type="datetimeFigureOut">
              <a:rPr lang="ru-RU" smtClean="0"/>
              <a:pPr/>
              <a:t>10.05.2018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7E2A-B116-4C06-97C5-CB0DE7D3B046}" type="datetimeFigureOut">
              <a:rPr lang="ru-RU" smtClean="0"/>
              <a:pPr/>
              <a:t>10.05.2018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7E2A-B116-4C06-97C5-CB0DE7D3B046}" type="datetimeFigureOut">
              <a:rPr lang="ru-RU" smtClean="0"/>
              <a:pPr/>
              <a:t>10.05.2018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7E2A-B116-4C06-97C5-CB0DE7D3B046}" type="datetimeFigureOut">
              <a:rPr lang="ru-RU" smtClean="0"/>
              <a:pPr/>
              <a:t>10.05.2018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0127E2A-B116-4C06-97C5-CB0DE7D3B046}" type="datetimeFigureOut">
              <a:rPr lang="ru-RU" smtClean="0"/>
              <a:pPr/>
              <a:t>10.05.2018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60127E2A-B116-4C06-97C5-CB0DE7D3B046}" type="datetimeFigureOut">
              <a:rPr lang="ru-RU" smtClean="0"/>
              <a:pPr/>
              <a:t>10.05.2018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7E2A-B116-4C06-97C5-CB0DE7D3B046}" type="datetimeFigureOut">
              <a:rPr lang="ru-RU" smtClean="0"/>
              <a:pPr/>
              <a:t>10.05.2018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7E2A-B116-4C06-97C5-CB0DE7D3B046}" type="datetimeFigureOut">
              <a:rPr lang="ru-RU" smtClean="0"/>
              <a:pPr/>
              <a:t>10.05.2018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7E2A-B116-4C06-97C5-CB0DE7D3B046}" type="datetimeFigureOut">
              <a:rPr lang="ru-RU" smtClean="0"/>
              <a:pPr/>
              <a:t>10.05.2018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60127E2A-B116-4C06-97C5-CB0DE7D3B046}" type="datetimeFigureOut">
              <a:rPr lang="ru-RU" smtClean="0"/>
              <a:pPr/>
              <a:t>10.05.2018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214346" y="285728"/>
            <a:ext cx="8458200" cy="500066"/>
          </a:xfrm>
        </p:spPr>
        <p:txBody>
          <a:bodyPr>
            <a:normAutofit/>
          </a:bodyPr>
          <a:lstStyle/>
          <a:p>
            <a:pPr algn="r"/>
            <a:r>
              <a:rPr lang="ru-RU" sz="1600" dirty="0" smtClean="0">
                <a:latin typeface="+mn-lt"/>
              </a:rPr>
              <a:t>Администрация  Горняцкого  сельского поселения</a:t>
            </a:r>
            <a:endParaRPr lang="ru-RU" sz="1600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643314"/>
            <a:ext cx="8786842" cy="2752732"/>
          </a:xfrm>
        </p:spPr>
        <p:txBody>
          <a:bodyPr>
            <a:normAutofit lnSpcReduction="10000"/>
          </a:bodyPr>
          <a:lstStyle/>
          <a:p>
            <a:pPr algn="ctr"/>
            <a:endParaRPr lang="ru-RU" sz="3600" b="1" dirty="0" smtClean="0"/>
          </a:p>
          <a:p>
            <a:pPr algn="ctr"/>
            <a:r>
              <a:rPr lang="ru-RU" sz="3600" b="1" dirty="0" smtClean="0"/>
              <a:t>Исполнение бюджета Горняцкого сельского поселения Белокалитвинского района</a:t>
            </a:r>
          </a:p>
          <a:p>
            <a:pPr algn="ctr"/>
            <a:r>
              <a:rPr lang="ru-RU" sz="3600" b="1" dirty="0" smtClean="0"/>
              <a:t> за </a:t>
            </a:r>
            <a:r>
              <a:rPr lang="ru-RU" sz="3600" b="1" dirty="0" smtClean="0">
                <a:latin typeface="Times New Roman" pitchFamily="18" charset="0"/>
                <a:ea typeface="Arimo" pitchFamily="34" charset="0"/>
                <a:cs typeface="Times New Roman" pitchFamily="18" charset="0"/>
              </a:rPr>
              <a:t>2017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/>
              <a:t>год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4546" y="-214338"/>
            <a:ext cx="11301434" cy="857232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+mn-lt"/>
              </a:rPr>
              <a:t>Администрация Горняцкого сельского поселения</a:t>
            </a:r>
            <a:endParaRPr lang="ru-RU" sz="1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Рисунок 3" descr="1317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15338" y="81640"/>
            <a:ext cx="428628" cy="489840"/>
          </a:xfrm>
          <a:prstGeom prst="rect">
            <a:avLst/>
          </a:prstGeom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914400" y="2214554"/>
            <a:ext cx="8229600" cy="4325112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7" name="Блок-схема: типовой процесс 6"/>
          <p:cNvSpPr/>
          <p:nvPr/>
        </p:nvSpPr>
        <p:spPr>
          <a:xfrm>
            <a:off x="571472" y="857232"/>
            <a:ext cx="8072494" cy="1500198"/>
          </a:xfrm>
          <a:prstGeom prst="flowChartPredefinedProcess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ysClr val="windowText" lastClr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Формирование  и исполнение бюджета Горняцкого сельского поселения Белокалитвинского района на основе муниципальных программ Горняцкого сельского поселения</a:t>
            </a:r>
            <a:endParaRPr lang="ru-RU" sz="2000" b="1" dirty="0">
              <a:solidFill>
                <a:sysClr val="windowText" lastClr="0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285720" y="3000372"/>
            <a:ext cx="1428760" cy="71438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Блок-схема: внутренняя память 9"/>
          <p:cNvSpPr/>
          <p:nvPr/>
        </p:nvSpPr>
        <p:spPr>
          <a:xfrm>
            <a:off x="1785918" y="2714620"/>
            <a:ext cx="6715172" cy="2143140"/>
          </a:xfrm>
          <a:prstGeom prst="flowChartInternalStorag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Бюджет Горняцкого сельского поселения Белокалитвинского района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2017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года сформирован и исполнен в программной структуре расходов на основе утвержденной Администрацией Горняцкого сельского поселения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13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муниципальных программ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Блок-схема: внутренняя память 10"/>
          <p:cNvSpPr/>
          <p:nvPr/>
        </p:nvSpPr>
        <p:spPr>
          <a:xfrm>
            <a:off x="1857356" y="4929198"/>
            <a:ext cx="6715172" cy="1428760"/>
          </a:xfrm>
          <a:prstGeom prst="flowChartInternalStorag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их реализацию было направлено в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2017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году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37 411,0тыс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рублей или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98,5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% всех расходов  бюджета Горняцкого сельского поселения Белокалитвинского района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285720" y="5214950"/>
            <a:ext cx="1428760" cy="71438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rot="5400000">
            <a:off x="-1463729" y="4464045"/>
            <a:ext cx="3500486" cy="1588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4546" y="-214338"/>
            <a:ext cx="11301434" cy="857232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+mn-lt"/>
              </a:rPr>
              <a:t>Администрация Горняцкого сельского поселения</a:t>
            </a:r>
            <a:endParaRPr lang="ru-RU" sz="1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Рисунок 3" descr="1317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15338" y="81640"/>
            <a:ext cx="428628" cy="489840"/>
          </a:xfrm>
          <a:prstGeom prst="rect">
            <a:avLst/>
          </a:prstGeom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42844" y="2214554"/>
            <a:ext cx="9001156" cy="4325112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57224" y="642918"/>
            <a:ext cx="7143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Структура расходов бюджета Горняцкого сельского поселения Белокалитвинского района в 2017 году 37 986,8 тыс. рублей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351335309"/>
              </p:ext>
            </p:extLst>
          </p:nvPr>
        </p:nvGraphicFramePr>
        <p:xfrm>
          <a:off x="6532" y="1103319"/>
          <a:ext cx="9144000" cy="528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-214338"/>
            <a:ext cx="11229996" cy="857232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+mn-lt"/>
              </a:rPr>
              <a:t>Администрация Горняцкого сельского поселения</a:t>
            </a:r>
            <a:endParaRPr lang="ru-RU" sz="1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Рисунок 3" descr="1317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15338" y="81640"/>
            <a:ext cx="428628" cy="489840"/>
          </a:xfrm>
          <a:prstGeom prst="rect">
            <a:avLst/>
          </a:prstGeom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914400" y="2214554"/>
            <a:ext cx="8229600" cy="4325112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50" name="TextBox 49"/>
          <p:cNvSpPr txBox="1"/>
          <p:nvPr/>
        </p:nvSpPr>
        <p:spPr>
          <a:xfrm>
            <a:off x="642910" y="571480"/>
            <a:ext cx="67866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Расходы, направленные на реализацию Указа Президента Российской Федерации от 07.05.2012 № 597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Круглая лента лицом вверх 50"/>
          <p:cNvSpPr/>
          <p:nvPr/>
        </p:nvSpPr>
        <p:spPr>
          <a:xfrm>
            <a:off x="0" y="1285860"/>
            <a:ext cx="9144000" cy="1143008"/>
          </a:xfrm>
          <a:prstGeom prst="ellipseRibbon2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Указ от 07.05.2012 №597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«О мероприятиях по реализации государственной социальной политики»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1285852" y="1643050"/>
            <a:ext cx="928694" cy="50006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2017 год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7000892" y="1643050"/>
            <a:ext cx="857256" cy="4286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факт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Стрелка вправо с вырезом 56"/>
          <p:cNvSpPr/>
          <p:nvPr/>
        </p:nvSpPr>
        <p:spPr>
          <a:xfrm rot="3402069">
            <a:off x="3915548" y="2464254"/>
            <a:ext cx="948426" cy="650367"/>
          </a:xfrm>
          <a:prstGeom prst="notchedRightArrow">
            <a:avLst/>
          </a:prstGeom>
          <a:solidFill>
            <a:srgbClr val="E92525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Горизонтальный свиток 58"/>
          <p:cNvSpPr/>
          <p:nvPr/>
        </p:nvSpPr>
        <p:spPr>
          <a:xfrm>
            <a:off x="2714612" y="3357562"/>
            <a:ext cx="2857520" cy="1500198"/>
          </a:xfrm>
          <a:prstGeom prst="horizontalScroll">
            <a:avLst/>
          </a:prstGeom>
          <a:solidFill>
            <a:srgbClr val="E92525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Повышение оплаты труда отдельным категориям работников в сфере культуры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Волна 22"/>
          <p:cNvSpPr/>
          <p:nvPr/>
        </p:nvSpPr>
        <p:spPr>
          <a:xfrm rot="20748470">
            <a:off x="6013090" y="3880529"/>
            <a:ext cx="2786082" cy="2279366"/>
          </a:xfrm>
          <a:prstGeom prst="wave">
            <a:avLst/>
          </a:prstGeom>
          <a:solidFill>
            <a:srgbClr val="E92525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 Горняцкого сельского поселения- 2 750,4 тыс. рублей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7" name="Стрелка вправо с вырезом 26"/>
          <p:cNvSpPr/>
          <p:nvPr/>
        </p:nvSpPr>
        <p:spPr>
          <a:xfrm rot="5400000">
            <a:off x="1292202" y="4565658"/>
            <a:ext cx="488888" cy="358713"/>
          </a:xfrm>
          <a:prstGeom prst="notched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право с вырезом 27"/>
          <p:cNvSpPr/>
          <p:nvPr/>
        </p:nvSpPr>
        <p:spPr>
          <a:xfrm rot="5400000">
            <a:off x="3863970" y="5137161"/>
            <a:ext cx="488888" cy="358713"/>
          </a:xfrm>
          <a:prstGeom prst="notchedRightArrow">
            <a:avLst/>
          </a:prstGeom>
          <a:solidFill>
            <a:srgbClr val="E92525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4546" y="-214338"/>
            <a:ext cx="11301434" cy="857232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+mn-lt"/>
              </a:rPr>
              <a:t>Администрация Горняцкого сельского поселения</a:t>
            </a:r>
            <a:endParaRPr lang="ru-RU" sz="1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Рисунок 3" descr="1317_b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15338" y="81640"/>
            <a:ext cx="428628" cy="489840"/>
          </a:xfrm>
          <a:prstGeom prst="rect">
            <a:avLst/>
          </a:prstGeom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914400" y="2214554"/>
            <a:ext cx="8229600" cy="4325112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42844" y="571480"/>
            <a:ext cx="90011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Динамика расходов бюджета Горняцкого сельского поселения Белокалитвинского района в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2016-2017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гг.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4191022458"/>
              </p:ext>
            </p:extLst>
          </p:nvPr>
        </p:nvGraphicFramePr>
        <p:xfrm>
          <a:off x="1285852" y="1285860"/>
          <a:ext cx="6500858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Рамка 8"/>
          <p:cNvSpPr/>
          <p:nvPr/>
        </p:nvSpPr>
        <p:spPr>
          <a:xfrm>
            <a:off x="3491880" y="1412777"/>
            <a:ext cx="1656184" cy="720079"/>
          </a:xfrm>
          <a:prstGeom prst="fram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89 645,9тыс. рублей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Рамка 9"/>
          <p:cNvSpPr/>
          <p:nvPr/>
        </p:nvSpPr>
        <p:spPr>
          <a:xfrm>
            <a:off x="4211960" y="2852936"/>
            <a:ext cx="1512168" cy="648072"/>
          </a:xfrm>
          <a:prstGeom prst="fra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37 986,8тыс. рублей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defRPr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Структура налоговых и неналоговых доходов бюджета Горняцкого сельского поселения</a:t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Белокалитвинского района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2017 году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5308215"/>
              </p:ext>
            </p:extLst>
          </p:nvPr>
        </p:nvGraphicFramePr>
        <p:xfrm>
          <a:off x="539552" y="2204864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4546" y="-214338"/>
            <a:ext cx="11301434" cy="857232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+mn-lt"/>
              </a:rPr>
              <a:t>Администрация Горняцкого сельского поселения</a:t>
            </a:r>
            <a:endParaRPr lang="ru-RU" sz="1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Рисунок 3" descr="1317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15338" y="81640"/>
            <a:ext cx="428628" cy="489840"/>
          </a:xfrm>
          <a:prstGeom prst="rect">
            <a:avLst/>
          </a:prstGeom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914400" y="2214554"/>
            <a:ext cx="8229600" cy="4325112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14282" y="428604"/>
            <a:ext cx="8229600" cy="868346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Динамика доходов бюджета </a:t>
            </a:r>
            <a:r>
              <a:rPr lang="ru-RU" sz="20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Горняцкого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сельского поселения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Белокалитвинского района в 2016-2017 гг.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7164397"/>
              </p:ext>
            </p:extLst>
          </p:nvPr>
        </p:nvGraphicFramePr>
        <p:xfrm>
          <a:off x="182751" y="1124744"/>
          <a:ext cx="8895362" cy="528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4546" y="-214338"/>
            <a:ext cx="11301434" cy="857232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+mn-lt"/>
              </a:rPr>
              <a:t>Администрация Горняцкого сельского поселения</a:t>
            </a:r>
            <a:endParaRPr lang="ru-RU" sz="1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Рисунок 3" descr="1317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15338" y="81640"/>
            <a:ext cx="428628" cy="489840"/>
          </a:xfrm>
          <a:prstGeom prst="rect">
            <a:avLst/>
          </a:prstGeom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14282" y="1700808"/>
            <a:ext cx="8929718" cy="4838858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7" name="Багетная рамка 6"/>
          <p:cNvSpPr/>
          <p:nvPr/>
        </p:nvSpPr>
        <p:spPr>
          <a:xfrm>
            <a:off x="214282" y="2643182"/>
            <a:ext cx="2214578" cy="928694"/>
          </a:xfrm>
          <a:prstGeom prst="bevel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Социальная поддержка граждан 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173,0   0,5%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Багетная рамка 8"/>
          <p:cNvSpPr/>
          <p:nvPr/>
        </p:nvSpPr>
        <p:spPr>
          <a:xfrm>
            <a:off x="2500298" y="2571744"/>
            <a:ext cx="4000528" cy="1000132"/>
          </a:xfrm>
          <a:prstGeom prst="beve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Управление муниципальными финансами </a:t>
            </a:r>
          </a:p>
          <a:p>
            <a:pPr algn="ctr"/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6 8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49,4        18,3%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Багетная рамка 12"/>
          <p:cNvSpPr/>
          <p:nvPr/>
        </p:nvSpPr>
        <p:spPr>
          <a:xfrm>
            <a:off x="6715140" y="3857628"/>
            <a:ext cx="2428860" cy="1785950"/>
          </a:xfrm>
          <a:prstGeom prst="bevel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Развитие физической культуры и спорта  20,0  </a:t>
            </a: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0,05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%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Багетная рамка 13"/>
          <p:cNvSpPr/>
          <p:nvPr/>
        </p:nvSpPr>
        <p:spPr>
          <a:xfrm>
            <a:off x="2428860" y="5072074"/>
            <a:ext cx="4143404" cy="857256"/>
          </a:xfrm>
          <a:prstGeom prst="bevel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Развитие культуры  и туризма 12762,9  34,1%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Багетная рамка 14"/>
          <p:cNvSpPr/>
          <p:nvPr/>
        </p:nvSpPr>
        <p:spPr>
          <a:xfrm>
            <a:off x="2428860" y="5929330"/>
            <a:ext cx="4000528" cy="71438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Энергоэффективность и развитие энергетики</a:t>
            </a: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60,1     0,2%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Багетная рамка 16"/>
          <p:cNvSpPr/>
          <p:nvPr/>
        </p:nvSpPr>
        <p:spPr>
          <a:xfrm>
            <a:off x="2428860" y="3643314"/>
            <a:ext cx="4071966" cy="1428760"/>
          </a:xfrm>
          <a:prstGeom prst="beve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Обеспечение качественными жилищно-коммунальными услугами населения</a:t>
            </a: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124,4     0,33%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Багетная рамка 17"/>
          <p:cNvSpPr/>
          <p:nvPr/>
        </p:nvSpPr>
        <p:spPr>
          <a:xfrm>
            <a:off x="214282" y="3714752"/>
            <a:ext cx="2214578" cy="1571636"/>
          </a:xfrm>
          <a:prstGeom prst="beve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Развитие транспортной системы</a:t>
            </a: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3 943,3   10,5%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Багетная рамка 20"/>
          <p:cNvSpPr/>
          <p:nvPr/>
        </p:nvSpPr>
        <p:spPr>
          <a:xfrm>
            <a:off x="6715140" y="2643182"/>
            <a:ext cx="2286016" cy="1000132"/>
          </a:xfrm>
          <a:prstGeom prst="beve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Защита населения и территории от ЧС</a:t>
            </a: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587,1   1,6%</a:t>
            </a:r>
          </a:p>
        </p:txBody>
      </p:sp>
      <p:sp>
        <p:nvSpPr>
          <p:cNvPr id="22" name="Багетная рамка 21"/>
          <p:cNvSpPr/>
          <p:nvPr/>
        </p:nvSpPr>
        <p:spPr>
          <a:xfrm>
            <a:off x="6715140" y="5643578"/>
            <a:ext cx="2286016" cy="1000132"/>
          </a:xfrm>
          <a:prstGeom prst="bevel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Муниципальная политика</a:t>
            </a:r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93,8    0,3%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Багетная рамка 25"/>
          <p:cNvSpPr/>
          <p:nvPr/>
        </p:nvSpPr>
        <p:spPr>
          <a:xfrm>
            <a:off x="214282" y="5572140"/>
            <a:ext cx="2214578" cy="1071570"/>
          </a:xfrm>
          <a:prstGeom prst="bevel">
            <a:avLst>
              <a:gd name="adj" fmla="val 14952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Благоустройство территории Горняцкого сельского поселения  3867,5      10,3%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0" y="57148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Доля муниципальных программ в общем объеме расходов, направленных на реализацию муниципальных</a:t>
            </a:r>
          </a:p>
          <a:p>
            <a:pPr algn="ctr"/>
            <a:r>
              <a:rPr lang="ru-RU" b="1" dirty="0" smtClean="0"/>
              <a:t> программ Горняцкого сельского поселения в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2017 </a:t>
            </a:r>
            <a:r>
              <a:rPr lang="ru-RU" b="1" dirty="0" smtClean="0"/>
              <a:t>году</a:t>
            </a:r>
            <a:endParaRPr lang="ru-RU" b="1" dirty="0"/>
          </a:p>
        </p:txBody>
      </p:sp>
      <p:sp>
        <p:nvSpPr>
          <p:cNvPr id="3" name="Блок-схема: процесс 2"/>
          <p:cNvSpPr/>
          <p:nvPr/>
        </p:nvSpPr>
        <p:spPr>
          <a:xfrm>
            <a:off x="214282" y="1700808"/>
            <a:ext cx="2286016" cy="900680"/>
          </a:xfrm>
          <a:prstGeom prst="flowChart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Переселение граждан       8 799,9   23,5%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Блок-схема: процесс 18"/>
          <p:cNvSpPr/>
          <p:nvPr/>
        </p:nvSpPr>
        <p:spPr>
          <a:xfrm>
            <a:off x="6500826" y="1494810"/>
            <a:ext cx="2428892" cy="1005496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Обеспечение общественного порядка и противодействие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преступности 10,0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0,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03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%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Багетная рамка 19"/>
          <p:cNvSpPr/>
          <p:nvPr/>
        </p:nvSpPr>
        <p:spPr>
          <a:xfrm>
            <a:off x="2699792" y="1521419"/>
            <a:ext cx="3384376" cy="1000132"/>
          </a:xfrm>
          <a:prstGeom prst="beve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Управление муниципальным имуществом </a:t>
            </a: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119,6    0,3%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3599</TotalTime>
  <Words>445</Words>
  <Application>Microsoft Office PowerPoint</Application>
  <PresentationFormat>Экран (4:3)</PresentationFormat>
  <Paragraphs>89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Городская</vt:lpstr>
      <vt:lpstr>Администрация  Горняцкого  сельского поселения</vt:lpstr>
      <vt:lpstr>Администрация Горняцкого сельского поселения</vt:lpstr>
      <vt:lpstr>Администрация Горняцкого сельского поселения</vt:lpstr>
      <vt:lpstr>Администрация Горняцкого сельского поселения</vt:lpstr>
      <vt:lpstr>Администрация Горняцкого сельского поселения</vt:lpstr>
      <vt:lpstr>Структура налоговых и неналоговых доходов бюджета Горняцкого сельского поселения Белокалитвинского района в 2017 году </vt:lpstr>
      <vt:lpstr>Администрация Горняцкого сельского поселения</vt:lpstr>
      <vt:lpstr>Администрация Горняцкого сельского поселения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Krivobok</dc:creator>
  <cp:lastModifiedBy>User</cp:lastModifiedBy>
  <cp:revision>388</cp:revision>
  <dcterms:created xsi:type="dcterms:W3CDTF">2015-04-24T11:57:16Z</dcterms:created>
  <dcterms:modified xsi:type="dcterms:W3CDTF">2018-05-10T08:11:42Z</dcterms:modified>
  <cp:contentStatus/>
</cp:coreProperties>
</file>