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6" r:id="rId1"/>
  </p:sldMasterIdLst>
  <p:notesMasterIdLst>
    <p:notesMasterId r:id="rId10"/>
  </p:notesMasterIdLst>
  <p:sldIdLst>
    <p:sldId id="256" r:id="rId2"/>
    <p:sldId id="257" r:id="rId3"/>
    <p:sldId id="268" r:id="rId4"/>
    <p:sldId id="280" r:id="rId5"/>
    <p:sldId id="266" r:id="rId6"/>
    <p:sldId id="291" r:id="rId7"/>
    <p:sldId id="290" r:id="rId8"/>
    <p:sldId id="269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837A"/>
    <a:srgbClr val="E92525"/>
    <a:srgbClr val="EC4D22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05" autoAdjust="0"/>
  </p:normalViewPr>
  <p:slideViewPr>
    <p:cSldViewPr>
      <p:cViewPr>
        <p:scale>
          <a:sx n="80" d="100"/>
          <a:sy n="80" d="100"/>
        </p:scale>
        <p:origin x="-222" y="2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\\Petina\&#1052;&#1086;&#1080;%20&#1076;&#1086;&#1082;&#1091;&#1084;&#1077;&#1085;&#1090;&#1099;_c_D\&#1044;&#1080;&#1072;&#1075;&#1088;&#1072;&#1084;&#1084;&#1099;\&#1044;&#1080;&#1072;&#1075;&#1088;&#1072;&#1084;.%20%20&#1075;&#1086;&#1076;%20%202014%20&#1082;%20&#1073;&#1102;&#1076;&#1078;&#1077;&#1090;&#1091;%20&#1076;&#1083;&#1103;%20&#1075;&#1088;&#1072;&#1078;&#1076;&#1072;&#1085;_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4675809273840771"/>
          <c:y val="0.33855287858759403"/>
          <c:w val="0.52833575967972224"/>
          <c:h val="0.5145350668375755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dLbl>
              <c:idx val="0"/>
              <c:delete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Социальная политика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2</a:t>
                    </a:r>
                    <a:r>
                      <a:rPr lang="ru-RU" sz="1000" baseline="0" dirty="0" smtClean="0">
                        <a:latin typeface="Times New Roman" pitchFamily="18" charset="0"/>
                        <a:cs typeface="Times New Roman" pitchFamily="18" charset="0"/>
                      </a:rPr>
                      <a:t> 009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,</a:t>
                    </a:r>
                    <a:r>
                      <a:rPr lang="ru-RU" sz="1000" baseline="0" dirty="0" smtClean="0">
                        <a:latin typeface="Times New Roman" pitchFamily="18" charset="0"/>
                        <a:cs typeface="Times New Roman" pitchFamily="18" charset="0"/>
                      </a:rPr>
                      <a:t>4 тыс. рублей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2,2</a:t>
                    </a:r>
                    <a:endParaRPr lang="ru-RU" sz="10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9.8200678040245043E-2"/>
                  <c:y val="9.2066225636594345E-3"/>
                </c:manualLayout>
              </c:layout>
              <c:tx>
                <c:rich>
                  <a:bodyPr/>
                  <a:lstStyle/>
                  <a:p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Культура
11</a:t>
                    </a:r>
                    <a:r>
                      <a:rPr lang="ru-RU" sz="1000" baseline="0" dirty="0" smtClean="0">
                        <a:latin typeface="Times New Roman" pitchFamily="18" charset="0"/>
                        <a:cs typeface="Times New Roman" pitchFamily="18" charset="0"/>
                      </a:rPr>
                      <a:t> 687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,2</a:t>
                    </a:r>
                    <a:r>
                      <a:rPr lang="ru-RU" sz="1000" baseline="0" dirty="0" smtClean="0">
                        <a:latin typeface="Times New Roman" pitchFamily="18" charset="0"/>
                        <a:cs typeface="Times New Roman" pitchFamily="18" charset="0"/>
                      </a:rPr>
                      <a:t> тыс.рублей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13,0</a:t>
                    </a:r>
                    <a:endParaRPr lang="ru-RU" sz="10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3"/>
              <c:delete val="1"/>
            </c:dLbl>
            <c:dLbl>
              <c:idx val="4"/>
              <c:layout>
                <c:manualLayout>
                  <c:x val="2.1851159230096239E-2"/>
                  <c:y val="-3.0440495368124921E-2"/>
                </c:manualLayout>
              </c:layout>
              <c:tx>
                <c:rich>
                  <a:bodyPr/>
                  <a:lstStyle/>
                  <a:p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Национальная экономика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1992,8 тыс. рублей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2,2</a:t>
                    </a:r>
                    <a:endParaRPr lang="ru-RU" sz="10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-0.12150950241234815"/>
                  <c:y val="-0.10500512726606878"/>
                </c:manualLayout>
              </c:layout>
              <c:tx>
                <c:rich>
                  <a:bodyPr/>
                  <a:lstStyle/>
                  <a:p>
                    <a:pPr>
                      <a:defRPr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pPr>
                    <a:r>
                      <a:rPr lang="ru-RU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Национальная безопасность</a:t>
                    </a:r>
                    <a:r>
                      <a:rPr lang="ru-RU" sz="10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629,8 тыс. рублей</a:t>
                    </a:r>
                    <a:r>
                      <a:rPr lang="ru-RU" sz="10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0,7</a:t>
                    </a:r>
                    <a:endParaRPr lang="ru-RU" sz="1000" dirty="0">
                      <a:solidFill>
                        <a:schemeClr val="dk1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endParaRPr>
                  </a:p>
                </c:rich>
              </c:tx>
              <c:numFmt formatCode="0.0%" sourceLinked="0"/>
              <c:spPr>
                <a:solidFill>
                  <a:schemeClr val="lt1"/>
                </a:solidFill>
                <a:ln w="19050" cap="flat" cmpd="sng" algn="ctr">
                  <a:solidFill>
                    <a:schemeClr val="accent1"/>
                  </a:solidFill>
                  <a:prstDash val="solid"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-0.16455282152230971"/>
                  <c:y val="0.19038300457853077"/>
                </c:manualLayout>
              </c:layout>
              <c:tx>
                <c:rich>
                  <a:bodyPr/>
                  <a:lstStyle/>
                  <a:p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Общегосударственные вопросы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7 971,7</a:t>
                    </a:r>
                    <a:r>
                      <a:rPr lang="ru-RU" sz="1000" baseline="0" dirty="0" smtClean="0">
                        <a:latin typeface="Times New Roman" pitchFamily="18" charset="0"/>
                        <a:cs typeface="Times New Roman" pitchFamily="18" charset="0"/>
                      </a:rPr>
                      <a:t> тыс.рублей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8,9</a:t>
                    </a:r>
                    <a:endParaRPr lang="ru-RU" sz="10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7"/>
              <c:layout>
                <c:manualLayout>
                  <c:x val="-0.10674775809273841"/>
                  <c:y val="-0.14790617908706322"/>
                </c:manualLayout>
              </c:layout>
              <c:tx>
                <c:rich>
                  <a:bodyPr/>
                  <a:lstStyle/>
                  <a:p>
                    <a:pPr>
                      <a:defRPr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pPr>
                    <a:r>
                      <a:rPr lang="ru-RU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Национальная</a:t>
                    </a:r>
                    <a:r>
                      <a:rPr lang="ru-RU" sz="10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 оборона</a:t>
                    </a:r>
                    <a:r>
                      <a:rPr lang="ru-RU" sz="10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174,8 тыс.</a:t>
                    </a:r>
                    <a:r>
                      <a:rPr lang="ru-RU" sz="10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 рублей</a:t>
                    </a:r>
                    <a:r>
                      <a:rPr lang="ru-RU" sz="10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0</a:t>
                    </a:r>
                    <a:r>
                      <a:rPr lang="en-US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.</a:t>
                    </a:r>
                    <a:r>
                      <a:rPr lang="ru-RU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2</a:t>
                    </a:r>
                  </a:p>
                  <a:p>
                    <a:pPr>
                      <a:defRPr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pPr>
                    <a:endParaRPr lang="ru-RU" sz="1000" dirty="0">
                      <a:solidFill>
                        <a:schemeClr val="dk1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endParaRPr>
                  </a:p>
                </c:rich>
              </c:tx>
              <c:numFmt formatCode="0.0%" sourceLinked="0"/>
              <c:spPr>
                <a:solidFill>
                  <a:schemeClr val="lt1"/>
                </a:solidFill>
                <a:ln w="19050" cap="flat" cmpd="sng" algn="ctr">
                  <a:solidFill>
                    <a:schemeClr val="accent1"/>
                  </a:solidFill>
                  <a:prstDash val="solid"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8"/>
              <c:tx>
                <c:rich>
                  <a:bodyPr/>
                  <a:lstStyle/>
                  <a:p>
                    <a:pPr>
                      <a:defRPr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pPr>
                    <a:r>
                      <a:rPr lang="ru-RU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Национальная </a:t>
                    </a:r>
                    <a:r>
                      <a:rPr lang="ru-RU" sz="10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экономика
</a:t>
                    </a:r>
                    <a:r>
                      <a:rPr lang="ru-RU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110 892,</a:t>
                    </a:r>
                    <a:r>
                      <a:rPr lang="ru-RU" sz="10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9 тыс.рублей</a:t>
                    </a:r>
                    <a:r>
                      <a:rPr lang="ru-RU" sz="10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3.9%</a:t>
                    </a:r>
                    <a:endParaRPr lang="ru-RU" sz="1000" dirty="0">
                      <a:solidFill>
                        <a:schemeClr val="dk1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endParaRPr>
                  </a:p>
                </c:rich>
              </c:tx>
              <c:numFmt formatCode="0.0%" sourceLinked="0"/>
              <c:spPr>
                <a:solidFill>
                  <a:schemeClr val="lt1"/>
                </a:solidFill>
                <a:ln w="19050" cap="flat" cmpd="sng" algn="ctr">
                  <a:solidFill>
                    <a:schemeClr val="accent1"/>
                  </a:solidFill>
                  <a:prstDash val="solid"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9"/>
              <c:layout>
                <c:manualLayout>
                  <c:x val="-6.0851659247646274E-2"/>
                  <c:y val="5.60477934444241E-2"/>
                </c:manualLayout>
              </c:layout>
              <c:tx>
                <c:rich>
                  <a:bodyPr/>
                  <a:lstStyle/>
                  <a:p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Национальная 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безопасность и правоохранительная деятельность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5 892,0 тыс.рублей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0.2%</a:t>
                    </a:r>
                    <a:endParaRPr lang="ru-RU" sz="10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10"/>
              <c:tx>
                <c:rich>
                  <a:bodyPr/>
                  <a:lstStyle/>
                  <a:p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Общегосударственные вопросы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113 869,7 тыс. рублей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4%</a:t>
                    </a:r>
                    <a:endParaRPr lang="ru-RU" sz="10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11"/>
              <c:layout>
                <c:manualLayout>
                  <c:x val="7.5641271876302041E-2"/>
                  <c:y val="-0.17579540543236305"/>
                </c:manualLayout>
              </c:layout>
              <c:tx>
                <c:rich>
                  <a:bodyPr/>
                  <a:lstStyle/>
                  <a:p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Межбюджетные трансферты общего характера бюджетам субъектов РФ 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и МО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65 104,0 тыс. рублей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2.3%</a:t>
                    </a:r>
                    <a:endParaRPr lang="ru-RU" sz="10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numFmt formatCode="0.000%" sourceLinked="0"/>
            <c:spPr>
              <a:solidFill>
                <a:schemeClr val="lt1"/>
              </a:solidFill>
              <a:ln w="19050" cap="flat" cmpd="sng" algn="ctr">
                <a:solidFill>
                  <a:schemeClr val="accent1"/>
                </a:solidFill>
                <a:prstDash val="solid"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dk1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</c:dLbls>
          <c:cat>
            <c:strRef>
              <c:f>Лист1!$A$2:$A$9</c:f>
              <c:strCache>
                <c:ptCount val="8"/>
                <c:pt idx="0">
                  <c:v>Физическая культура и спорт</c:v>
                </c:pt>
                <c:pt idx="1">
                  <c:v>Социальная политика</c:v>
                </c:pt>
                <c:pt idx="2">
                  <c:v>Культура</c:v>
                </c:pt>
                <c:pt idx="3">
                  <c:v>Жилищно-коммунальное хозяйство</c:v>
                </c:pt>
                <c:pt idx="4">
                  <c:v>Наицональная экономика</c:v>
                </c:pt>
                <c:pt idx="5">
                  <c:v>Наицональная безопасность и правоохранительная деятельность</c:v>
                </c:pt>
                <c:pt idx="6">
                  <c:v>Общегосударственные вопросы</c:v>
                </c:pt>
                <c:pt idx="7">
                  <c:v>Национальная оборона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0</c:v>
                </c:pt>
                <c:pt idx="1">
                  <c:v>9434.5</c:v>
                </c:pt>
                <c:pt idx="2">
                  <c:v>12601.5</c:v>
                </c:pt>
                <c:pt idx="3">
                  <c:v>70362</c:v>
                </c:pt>
                <c:pt idx="4">
                  <c:v>2182.1999999999998</c:v>
                </c:pt>
                <c:pt idx="5">
                  <c:v>512.70000000000005</c:v>
                </c:pt>
                <c:pt idx="6">
                  <c:v>7492</c:v>
                </c:pt>
                <c:pt idx="7">
                  <c:v>329.5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view3D>
      <c:rotX val="15"/>
      <c:rotY val="20"/>
      <c:rAngAx val="1"/>
    </c:view3D>
    <c:floor>
      <c:thickness val="0"/>
      <c:spPr>
        <a:solidFill>
          <a:schemeClr val="accent4">
            <a:lumMod val="40000"/>
            <a:lumOff val="60000"/>
          </a:schemeClr>
        </a:solidFill>
      </c:spPr>
    </c:floor>
    <c:sideWall>
      <c:thickness val="0"/>
      <c:spPr>
        <a:solidFill>
          <a:schemeClr val="lt1"/>
        </a:solidFill>
        <a:ln w="19050" cap="flat" cmpd="sng" algn="ctr">
          <a:solidFill>
            <a:schemeClr val="accent4"/>
          </a:solidFill>
          <a:prstDash val="solid"/>
        </a:ln>
        <a:effectLst/>
      </c:spPr>
    </c:sideWall>
    <c:backWall>
      <c:thickness val="0"/>
      <c:spPr>
        <a:solidFill>
          <a:schemeClr val="lt1"/>
        </a:solidFill>
        <a:ln w="19050" cap="flat" cmpd="sng" algn="ctr">
          <a:solidFill>
            <a:schemeClr val="accent4"/>
          </a:solidFill>
          <a:prstDash val="solid"/>
        </a:ln>
        <a:effectLst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102920.8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89645.9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cylinder"/>
        <c:axId val="52360320"/>
        <c:axId val="52361856"/>
        <c:axId val="0"/>
      </c:bar3DChart>
      <c:catAx>
        <c:axId val="52360320"/>
        <c:scaling>
          <c:orientation val="minMax"/>
        </c:scaling>
        <c:delete val="1"/>
        <c:axPos val="b"/>
        <c:majorTickMark val="none"/>
        <c:minorTickMark val="none"/>
        <c:tickLblPos val="none"/>
        <c:crossAx val="52361856"/>
        <c:crosses val="autoZero"/>
        <c:auto val="1"/>
        <c:lblAlgn val="ctr"/>
        <c:lblOffset val="100"/>
        <c:noMultiLvlLbl val="0"/>
      </c:catAx>
      <c:valAx>
        <c:axId val="52361856"/>
        <c:scaling>
          <c:orientation val="minMax"/>
        </c:scaling>
        <c:delete val="0"/>
        <c:axPos val="l"/>
        <c:majorGridlines/>
        <c:numFmt formatCode="#,##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5236032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20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gradFill rotWithShape="1">
      <a:gsLst>
        <a:gs pos="0">
          <a:schemeClr val="accent5">
            <a:tint val="1000"/>
            <a:satMod val="255000"/>
          </a:schemeClr>
        </a:gs>
        <a:gs pos="55000">
          <a:schemeClr val="accent5">
            <a:tint val="12000"/>
            <a:satMod val="255000"/>
          </a:schemeClr>
        </a:gs>
        <a:gs pos="100000">
          <a:schemeClr val="accent5">
            <a:tint val="45000"/>
            <a:satMod val="250000"/>
          </a:schemeClr>
        </a:gs>
      </a:gsLst>
      <a:path path="circle">
        <a:fillToRect l="-40000" t="-90000" r="140000" b="190000"/>
      </a:path>
    </a:gradFill>
    <a:ln w="9525" cap="flat" cmpd="sng" algn="ctr">
      <a:solidFill>
        <a:schemeClr val="accent5"/>
      </a:solidFill>
      <a:prstDash val="solid"/>
    </a:ln>
    <a:effectLst>
      <a:outerShdw blurRad="51500" dist="25400" dir="5400000" rotWithShape="0">
        <a:srgbClr val="000000">
          <a:alpha val="40000"/>
        </a:srgbClr>
      </a:outerShdw>
    </a:effectLst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2731364829396333"/>
          <c:y val="0.33855287858759553"/>
          <c:w val="0.52833575967972224"/>
          <c:h val="0.5145350668375755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dLbl>
              <c:idx val="0"/>
              <c:delete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Налоги на совокупный доход</a:t>
                    </a:r>
                    <a:r>
                      <a:rPr lang="ru-RU" sz="14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11,8</a:t>
                    </a:r>
                    <a:r>
                      <a:rPr lang="ru-RU" sz="1400" baseline="0" dirty="0" smtClean="0">
                        <a:latin typeface="Times New Roman" pitchFamily="18" charset="0"/>
                        <a:cs typeface="Times New Roman" pitchFamily="18" charset="0"/>
                      </a:rPr>
                      <a:t> тыс. рублей</a:t>
                    </a:r>
                    <a:r>
                      <a:rPr lang="ru-RU" sz="14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0,2</a:t>
                    </a:r>
                    <a:endParaRPr lang="ru-RU" sz="14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9.5114221833381932E-2"/>
                  <c:y val="-1.762114537444923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Налоги</a:t>
                    </a:r>
                    <a:r>
                      <a:rPr lang="ru-RU" sz="1400" baseline="0" dirty="0" smtClean="0">
                        <a:latin typeface="Times New Roman" pitchFamily="18" charset="0"/>
                        <a:cs typeface="Times New Roman" pitchFamily="18" charset="0"/>
                      </a:rPr>
                      <a:t> на имущество</a:t>
                    </a:r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
1917,9</a:t>
                    </a:r>
                    <a:r>
                      <a:rPr lang="ru-RU" sz="1400" baseline="0" dirty="0" smtClean="0">
                        <a:latin typeface="Times New Roman" pitchFamily="18" charset="0"/>
                        <a:cs typeface="Times New Roman" pitchFamily="18" charset="0"/>
                      </a:rPr>
                      <a:t> тыс.рублей</a:t>
                    </a:r>
                    <a:r>
                      <a:rPr lang="ru-RU" sz="14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38,8%</a:t>
                    </a:r>
                    <a:endParaRPr lang="ru-RU" sz="14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3"/>
              <c:delete val="1"/>
            </c:dLbl>
            <c:dLbl>
              <c:idx val="4"/>
              <c:layout>
                <c:manualLayout>
                  <c:x val="-0.10757832983330315"/>
                  <c:y val="9.2838443461472561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Государственная пошлина
63,9 тыс. рублей
1,3%</a:t>
                    </a:r>
                    <a:endParaRPr lang="ru-RU" sz="14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-0.12150950241234815"/>
                  <c:y val="-0.10500512726606898"/>
                </c:manualLayout>
              </c:layout>
              <c:tx>
                <c:rich>
                  <a:bodyPr/>
                  <a:lstStyle/>
                  <a:p>
                    <a:pPr>
                      <a:defRPr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pPr>
                    <a:r>
                      <a:rPr lang="ru-RU" sz="14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Доходы от использования имущества</a:t>
                    </a:r>
                    <a:r>
                      <a:rPr lang="ru-RU" sz="14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 374,4</a:t>
                    </a:r>
                    <a:r>
                      <a:rPr lang="ru-RU" sz="14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 тыс. рублей</a:t>
                    </a:r>
                    <a:r>
                      <a:rPr lang="ru-RU" sz="14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
</a:t>
                    </a:r>
                    <a:r>
                      <a:rPr lang="ru-RU" sz="14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7,6%</a:t>
                    </a:r>
                    <a:endParaRPr lang="ru-RU" sz="1400" dirty="0">
                      <a:solidFill>
                        <a:schemeClr val="dk1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endParaRPr>
                  </a:p>
                </c:rich>
              </c:tx>
              <c:numFmt formatCode="0.0%" sourceLinked="0"/>
              <c:spPr>
                <a:solidFill>
                  <a:schemeClr val="lt1"/>
                </a:solidFill>
                <a:ln w="19050" cap="flat" cmpd="sng" algn="ctr">
                  <a:solidFill>
                    <a:schemeClr val="accent1"/>
                  </a:solidFill>
                  <a:prstDash val="solid"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7.4598871292878954E-2"/>
                  <c:y val="-0.14960935111225038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Штрафы,санкции</a:t>
                    </a:r>
                    <a:r>
                      <a:rPr lang="ru-RU" sz="14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64,3</a:t>
                    </a:r>
                    <a:r>
                      <a:rPr lang="ru-RU" sz="1400" baseline="0" dirty="0" smtClean="0">
                        <a:latin typeface="Times New Roman" pitchFamily="18" charset="0"/>
                        <a:cs typeface="Times New Roman" pitchFamily="18" charset="0"/>
                      </a:rPr>
                      <a:t>тыс.рублей</a:t>
                    </a:r>
                    <a:r>
                      <a:rPr lang="ru-RU" sz="14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1,3</a:t>
                    </a:r>
                    <a:endParaRPr lang="ru-RU" sz="14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7"/>
              <c:layout>
                <c:manualLayout>
                  <c:x val="0.45023962282492463"/>
                  <c:y val="4.5656341415472847E-2"/>
                </c:manualLayout>
              </c:layout>
              <c:tx>
                <c:rich>
                  <a:bodyPr/>
                  <a:lstStyle/>
                  <a:p>
                    <a:pPr>
                      <a:defRPr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pPr>
                    <a:r>
                      <a:rPr lang="ru-RU" sz="14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Подоходний налог</a:t>
                    </a:r>
                    <a:r>
                      <a:rPr lang="ru-RU" sz="14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
</a:t>
                    </a:r>
                    <a:r>
                      <a:rPr lang="ru-RU" sz="14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1886,3тыс.</a:t>
                    </a:r>
                    <a:r>
                      <a:rPr lang="ru-RU" sz="14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 рублей</a:t>
                    </a:r>
                    <a:r>
                      <a:rPr lang="ru-RU" sz="14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
</a:t>
                    </a:r>
                    <a:r>
                      <a:rPr lang="ru-RU" sz="14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38,1%</a:t>
                    </a:r>
                  </a:p>
                  <a:p>
                    <a:pPr>
                      <a:defRPr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pPr>
                    <a:endParaRPr lang="ru-RU" sz="1000" dirty="0">
                      <a:solidFill>
                        <a:schemeClr val="dk1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endParaRPr>
                  </a:p>
                </c:rich>
              </c:tx>
              <c:numFmt formatCode="0.0%" sourceLinked="0"/>
              <c:spPr>
                <a:solidFill>
                  <a:schemeClr val="lt1"/>
                </a:solidFill>
                <a:ln w="19050" cap="flat" cmpd="sng" algn="ctr">
                  <a:solidFill>
                    <a:schemeClr val="accent1"/>
                  </a:solidFill>
                  <a:prstDash val="solid"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8"/>
              <c:tx>
                <c:rich>
                  <a:bodyPr/>
                  <a:lstStyle/>
                  <a:p>
                    <a:pPr>
                      <a:defRPr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pPr>
                    <a:r>
                      <a:rPr lang="ru-RU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Национальная </a:t>
                    </a:r>
                    <a:r>
                      <a:rPr lang="ru-RU" sz="10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экономика
</a:t>
                    </a:r>
                    <a:r>
                      <a:rPr lang="ru-RU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110 892,</a:t>
                    </a:r>
                    <a:r>
                      <a:rPr lang="ru-RU" sz="10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9 тыс.рублей</a:t>
                    </a:r>
                    <a:r>
                      <a:rPr lang="ru-RU" sz="10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3.9%</a:t>
                    </a:r>
                    <a:endParaRPr lang="ru-RU" sz="1000" dirty="0">
                      <a:solidFill>
                        <a:schemeClr val="dk1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endParaRPr>
                  </a:p>
                </c:rich>
              </c:tx>
              <c:numFmt formatCode="0.0%" sourceLinked="0"/>
              <c:spPr>
                <a:solidFill>
                  <a:schemeClr val="lt1"/>
                </a:solidFill>
                <a:ln w="19050" cap="flat" cmpd="sng" algn="ctr">
                  <a:solidFill>
                    <a:schemeClr val="accent1"/>
                  </a:solidFill>
                  <a:prstDash val="solid"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9"/>
              <c:layout>
                <c:manualLayout>
                  <c:x val="-6.085165924764644E-2"/>
                  <c:y val="5.6047793444424107E-2"/>
                </c:manualLayout>
              </c:layout>
              <c:tx>
                <c:rich>
                  <a:bodyPr/>
                  <a:lstStyle/>
                  <a:p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Национальная 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безопасность и правоохранительная деятельность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5 892,0 тыс.рублей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0.2%</a:t>
                    </a:r>
                    <a:endParaRPr lang="ru-RU" sz="10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10"/>
              <c:tx>
                <c:rich>
                  <a:bodyPr/>
                  <a:lstStyle/>
                  <a:p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Общегосударственные вопросы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113 869,7 тыс. рублей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4%</a:t>
                    </a:r>
                    <a:endParaRPr lang="ru-RU" sz="10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11"/>
              <c:layout>
                <c:manualLayout>
                  <c:x val="7.5641271876302082E-2"/>
                  <c:y val="-0.1757954054323638"/>
                </c:manualLayout>
              </c:layout>
              <c:tx>
                <c:rich>
                  <a:bodyPr/>
                  <a:lstStyle/>
                  <a:p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Межбюджетные трансферты общего характера бюджетам субъектов РФ 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и МО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65 104,0 тыс. рублей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2.3%</a:t>
                    </a:r>
                    <a:endParaRPr lang="ru-RU" sz="10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numFmt formatCode="0.000%" sourceLinked="0"/>
            <c:spPr>
              <a:solidFill>
                <a:schemeClr val="lt1"/>
              </a:solidFill>
              <a:ln w="19050" cap="flat" cmpd="sng" algn="ctr">
                <a:solidFill>
                  <a:schemeClr val="accent1"/>
                </a:solidFill>
                <a:prstDash val="solid"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dk1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</c:dLbls>
          <c:cat>
            <c:strRef>
              <c:f>Лист1!$A$2:$A$9</c:f>
              <c:strCache>
                <c:ptCount val="8"/>
                <c:pt idx="0">
                  <c:v>Подоходний налог</c:v>
                </c:pt>
                <c:pt idx="1">
                  <c:v>Налоги на совокупный доход</c:v>
                </c:pt>
                <c:pt idx="2">
                  <c:v>Налоги на имущество</c:v>
                </c:pt>
                <c:pt idx="3">
                  <c:v>Государственная пошлина</c:v>
                </c:pt>
                <c:pt idx="4">
                  <c:v> Доходы от использования имущества</c:v>
                </c:pt>
                <c:pt idx="5">
                  <c:v>Прочие неналоговые доходы</c:v>
                </c:pt>
                <c:pt idx="6">
                  <c:v>Штрафы.санкции возмещение ущерба</c:v>
                </c:pt>
                <c:pt idx="7">
                  <c:v>Акцизы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1886.3</c:v>
                </c:pt>
                <c:pt idx="1">
                  <c:v>11.8</c:v>
                </c:pt>
                <c:pt idx="2">
                  <c:v>1917.9</c:v>
                </c:pt>
                <c:pt idx="3">
                  <c:v>63.9</c:v>
                </c:pt>
                <c:pt idx="4">
                  <c:v>374.4</c:v>
                </c:pt>
                <c:pt idx="5">
                  <c:v>27.3</c:v>
                </c:pt>
                <c:pt idx="6">
                  <c:v>64.3</c:v>
                </c:pt>
                <c:pt idx="7">
                  <c:v>599.9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0688367713421891E-2"/>
          <c:y val="2.6426241465856235E-2"/>
          <c:w val="0.66764264343598378"/>
          <c:h val="0.96027059563272787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собств.безвозм.!$A$27</c:f>
              <c:strCache>
                <c:ptCount val="1"/>
                <c:pt idx="0">
                  <c:v>Налоговые и неналоговые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4538529190008961E-2"/>
                  <c:y val="1.9830085131465436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6231,3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2041891160022158E-2"/>
                  <c:y val="-6.9020348773421404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4945,8</a:t>
                    </a:r>
                  </a:p>
                  <a:p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gradFill rotWithShape="1">
                <a:gsLst>
                  <a:gs pos="0">
                    <a:schemeClr val="accent5">
                      <a:tint val="1000"/>
                      <a:satMod val="255000"/>
                    </a:schemeClr>
                  </a:gs>
                  <a:gs pos="55000">
                    <a:schemeClr val="accent5">
                      <a:tint val="12000"/>
                      <a:satMod val="255000"/>
                    </a:schemeClr>
                  </a:gs>
                  <a:gs pos="100000">
                    <a:schemeClr val="accent5">
                      <a:tint val="45000"/>
                      <a:satMod val="250000"/>
                    </a:schemeClr>
                  </a:gs>
                </a:gsLst>
                <a:path path="circle">
                  <a:fillToRect l="-40000" t="-90000" r="140000" b="190000"/>
                </a:path>
              </a:gradFill>
              <a:ln w="9525" cap="flat" cmpd="sng" algn="ctr">
                <a:solidFill>
                  <a:schemeClr val="accent5"/>
                </a:solidFill>
                <a:prstDash val="solid"/>
              </a:ln>
              <a:effectLst>
                <a:outerShdw blurRad="51500" dist="25400" dir="5400000" rotWithShape="0">
                  <a:srgbClr val="000000">
                    <a:alpha val="40000"/>
                  </a:srgbClr>
                </a:outerShdw>
              </a:effectLst>
            </c:spPr>
            <c:txPr>
              <a:bodyPr/>
              <a:lstStyle/>
              <a:p>
                <a:pPr>
                  <a:defRPr sz="1600" b="1">
                    <a:solidFill>
                      <a:schemeClr val="dk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собств.безвозм.!$B$26:$C$26</c:f>
              <c:numCache>
                <c:formatCode>General</c:formatCode>
                <c:ptCount val="2"/>
                <c:pt idx="0">
                  <c:v>2013</c:v>
                </c:pt>
                <c:pt idx="1">
                  <c:v>2014</c:v>
                </c:pt>
              </c:numCache>
            </c:numRef>
          </c:cat>
          <c:val>
            <c:numRef>
              <c:f>собств.безвозм.!$B$27:$C$27</c:f>
              <c:numCache>
                <c:formatCode>0.0</c:formatCode>
                <c:ptCount val="2"/>
                <c:pt idx="0">
                  <c:v>418</c:v>
                </c:pt>
                <c:pt idx="1">
                  <c:v>334.7</c:v>
                </c:pt>
              </c:numCache>
            </c:numRef>
          </c:val>
        </c:ser>
        <c:ser>
          <c:idx val="1"/>
          <c:order val="1"/>
          <c:tx>
            <c:strRef>
              <c:f>собств.безвозм.!$A$28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"/>
            <c:invertIfNegative val="0"/>
            <c:bubble3D val="0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1.0727894262784901E-2"/>
                  <c:y val="-4.5645326168297008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97024,6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0832723839681847E-2"/>
                  <c:y val="-2.4024045042270636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84654,3</a:t>
                    </a:r>
                  </a:p>
                  <a:p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gradFill rotWithShape="1">
                <a:gsLst>
                  <a:gs pos="0">
                    <a:schemeClr val="accent2">
                      <a:tint val="1000"/>
                      <a:satMod val="255000"/>
                    </a:schemeClr>
                  </a:gs>
                  <a:gs pos="55000">
                    <a:schemeClr val="accent2">
                      <a:tint val="12000"/>
                      <a:satMod val="255000"/>
                    </a:schemeClr>
                  </a:gs>
                  <a:gs pos="100000">
                    <a:schemeClr val="accent2">
                      <a:tint val="45000"/>
                      <a:satMod val="250000"/>
                    </a:schemeClr>
                  </a:gs>
                </a:gsLst>
                <a:path path="circle">
                  <a:fillToRect l="-40000" t="-90000" r="140000" b="190000"/>
                </a:path>
              </a:gradFill>
              <a:ln w="9525" cap="flat" cmpd="sng" algn="ctr">
                <a:solidFill>
                  <a:schemeClr val="accent2"/>
                </a:solidFill>
                <a:prstDash val="solid"/>
              </a:ln>
              <a:effectLst>
                <a:outerShdw blurRad="51500" dist="25400" dir="5400000" rotWithShape="0">
                  <a:srgbClr val="000000">
                    <a:alpha val="40000"/>
                  </a:srgbClr>
                </a:outerShdw>
              </a:effectLst>
            </c:spPr>
            <c:txPr>
              <a:bodyPr/>
              <a:lstStyle/>
              <a:p>
                <a:pPr>
                  <a:defRPr sz="1800" b="1">
                    <a:solidFill>
                      <a:schemeClr val="dk1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собств.безвозм.!$B$26:$C$26</c:f>
              <c:numCache>
                <c:formatCode>General</c:formatCode>
                <c:ptCount val="2"/>
                <c:pt idx="0">
                  <c:v>2013</c:v>
                </c:pt>
                <c:pt idx="1">
                  <c:v>2014</c:v>
                </c:pt>
              </c:numCache>
            </c:numRef>
          </c:cat>
          <c:val>
            <c:numRef>
              <c:f>собств.безвозм.!$B$28:$C$28</c:f>
              <c:numCache>
                <c:formatCode>General</c:formatCode>
                <c:ptCount val="2"/>
                <c:pt idx="0" formatCode="0.0">
                  <c:v>2244.6999999999998</c:v>
                </c:pt>
                <c:pt idx="1">
                  <c:v>2519.6999999999998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99920512"/>
        <c:axId val="99934592"/>
        <c:axId val="0"/>
      </c:bar3DChart>
      <c:catAx>
        <c:axId val="9992051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99934592"/>
        <c:crosses val="autoZero"/>
        <c:auto val="1"/>
        <c:lblAlgn val="ctr"/>
        <c:lblOffset val="100"/>
        <c:noMultiLvlLbl val="0"/>
      </c:catAx>
      <c:valAx>
        <c:axId val="99934592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9992051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  <c:overlay val="0"/>
      <c:txPr>
        <a:bodyPr/>
        <a:lstStyle/>
        <a:p>
          <a:pPr>
            <a:defRPr sz="16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1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0.7205</cdr:x>
      <cdr:y>0.60973</cdr:y>
    </cdr:from>
    <cdr:to>
      <cdr:x>0.94532</cdr:x>
      <cdr:y>0.7187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6588224" y="3223260"/>
          <a:ext cx="2055742" cy="57606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solidFill>
            <a:schemeClr val="tx2">
              <a:lumMod val="60000"/>
              <a:lumOff val="40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1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Жилищно-коммунальное хозяйство 65 180,2 тыс. рублей</a:t>
          </a:r>
        </a:p>
        <a:p xmlns:a="http://schemas.openxmlformats.org/drawingml/2006/main">
          <a:r>
            <a:rPr lang="ru-RU" sz="1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72,</a:t>
          </a:r>
          <a:r>
            <a:rPr lang="ru-RU" sz="1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7</a:t>
          </a:r>
        </a:p>
      </cdr:txBody>
    </cdr:sp>
  </cdr:relSizeAnchor>
  <cdr:relSizeAnchor xmlns:cdr="http://schemas.openxmlformats.org/drawingml/2006/chartDrawing">
    <cdr:from>
      <cdr:x>0.55912</cdr:x>
      <cdr:y>0.11456</cdr:y>
    </cdr:from>
    <cdr:to>
      <cdr:x>0.78394</cdr:x>
      <cdr:y>0.22353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5112568" y="605627"/>
          <a:ext cx="2055742" cy="57606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solidFill>
            <a:schemeClr val="tx2">
              <a:lumMod val="60000"/>
              <a:lumOff val="40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Физическая культура и </a:t>
          </a:r>
          <a:r>
            <a:rPr lang="ru-RU" sz="1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спорт 0,0 тыс. рублей</a:t>
          </a:r>
          <a:endParaRPr lang="ru-RU" sz="10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0.51987</cdr:x>
      <cdr:y>0.13129</cdr:y>
    </cdr:from>
    <cdr:to>
      <cdr:x>0.55912</cdr:x>
      <cdr:y>0.34924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4753668" y="694075"/>
          <a:ext cx="358900" cy="115212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0.66149</cdr:x>
      <cdr:y>0.71701</cdr:y>
    </cdr:from>
    <cdr:to>
      <cdr:x>0.71662</cdr:x>
      <cdr:y>0.75788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 flipH="1">
          <a:off x="6048672" y="3790419"/>
          <a:ext cx="504056" cy="2160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0.48039</cdr:x>
      <cdr:y>0.41948</cdr:y>
    </cdr:from>
    <cdr:to>
      <cdr:x>0.6295</cdr:x>
      <cdr:y>0.71788</cdr:y>
    </cdr:to>
    <cdr:sp macro="" textlink="">
      <cdr:nvSpPr>
        <cdr:cNvPr id="2" name="Штриховая стрелка вправо 1"/>
        <cdr:cNvSpPr/>
      </cdr:nvSpPr>
      <cdr:spPr>
        <a:xfrm xmlns:a="http://schemas.openxmlformats.org/drawingml/2006/main" rot="18512454">
          <a:off x="2840213" y="2440330"/>
          <a:ext cx="1534816" cy="969380"/>
        </a:xfrm>
        <a:prstGeom xmlns:a="http://schemas.openxmlformats.org/drawingml/2006/main" prst="stripedRightArrow">
          <a:avLst/>
        </a:prstGeom>
      </cdr:spPr>
      <cdr:style>
        <a:lnRef xmlns:a="http://schemas.openxmlformats.org/drawingml/2006/main" idx="1">
          <a:schemeClr val="accent4"/>
        </a:lnRef>
        <a:fillRef xmlns:a="http://schemas.openxmlformats.org/drawingml/2006/main" idx="2">
          <a:schemeClr val="accent4"/>
        </a:fillRef>
        <a:effectRef xmlns:a="http://schemas.openxmlformats.org/drawingml/2006/main" idx="1">
          <a:schemeClr val="accent4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pPr algn="ctr"/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87,1%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0.04651</cdr:x>
      <cdr:y>0.0597</cdr:y>
    </cdr:from>
    <cdr:to>
      <cdr:x>0.2907</cdr:x>
      <cdr:y>0.13433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85752" y="285752"/>
          <a:ext cx="1500198" cy="3571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Тыс. рублей</a:t>
          </a:r>
          <a:endParaRPr lang="ru-RU" sz="11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0.5175</cdr:x>
      <cdr:y>0.05629</cdr:y>
    </cdr:from>
    <cdr:to>
      <cdr:x>0.6925</cdr:x>
      <cdr:y>0.25611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4258816" y="243408"/>
          <a:ext cx="1440160" cy="864096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1400" dirty="0" smtClean="0">
              <a:solidFill>
                <a:schemeClr val="tx1"/>
              </a:solidFill>
            </a:rPr>
            <a:t>Акцизы 599,9 тыс. рублей</a:t>
          </a:r>
        </a:p>
        <a:p xmlns:a="http://schemas.openxmlformats.org/drawingml/2006/main">
          <a:r>
            <a:rPr lang="ru-RU" sz="1400" dirty="0" smtClean="0">
              <a:solidFill>
                <a:schemeClr val="tx1"/>
              </a:solidFill>
            </a:rPr>
            <a:t>12,1%</a:t>
          </a:r>
          <a:endParaRPr lang="ru-RU" sz="1400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0.47375</cdr:x>
      <cdr:y>0.25611</cdr:y>
    </cdr:from>
    <cdr:to>
      <cdr:x>0.5175</cdr:x>
      <cdr:y>0.35602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 flipH="1">
          <a:off x="3898776" y="1107504"/>
          <a:ext cx="360040" cy="43204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0.6575</cdr:x>
      <cdr:y>0.30606</cdr:y>
    </cdr:from>
    <cdr:to>
      <cdr:x>0.70125</cdr:x>
      <cdr:y>0.40597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 flipH="1">
          <a:off x="5410944" y="1323528"/>
          <a:ext cx="360040" cy="43204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0.035</cdr:x>
      <cdr:y>0.74933</cdr:y>
    </cdr:from>
    <cdr:to>
      <cdr:x>0.2625</cdr:x>
      <cdr:y>0.99911</cdr:y>
    </cdr:to>
    <cdr:sp macro="" textlink="">
      <cdr:nvSpPr>
        <cdr:cNvPr id="9" name="Прямоугольник 8"/>
        <cdr:cNvSpPr/>
      </cdr:nvSpPr>
      <cdr:spPr>
        <a:xfrm xmlns:a="http://schemas.openxmlformats.org/drawingml/2006/main">
          <a:off x="288033" y="3240360"/>
          <a:ext cx="1872208" cy="1080141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Доходы оказания платных услуг 27,3 тыс. рублей      0,6%</a:t>
          </a:r>
        </a:p>
      </cdr:txBody>
    </cdr:sp>
  </cdr:relSizeAnchor>
  <cdr:relSizeAnchor xmlns:cdr="http://schemas.openxmlformats.org/drawingml/2006/chartDrawing">
    <cdr:from>
      <cdr:x>0.29875</cdr:x>
      <cdr:y>0.75566</cdr:y>
    </cdr:from>
    <cdr:to>
      <cdr:x>0.3425</cdr:x>
      <cdr:y>0.83892</cdr:y>
    </cdr:to>
    <cdr:cxnSp macro="">
      <cdr:nvCxnSpPr>
        <cdr:cNvPr id="11" name="Прямая соединительная линия 10"/>
        <cdr:cNvCxnSpPr/>
      </cdr:nvCxnSpPr>
      <cdr:spPr>
        <a:xfrm xmlns:a="http://schemas.openxmlformats.org/drawingml/2006/main" flipV="1">
          <a:off x="2458616" y="3267744"/>
          <a:ext cx="360040" cy="36004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0.28286</cdr:x>
      <cdr:y>0.29391</cdr:y>
    </cdr:from>
    <cdr:to>
      <cdr:x>0.47043</cdr:x>
      <cdr:y>0.45868</cdr:y>
    </cdr:to>
    <cdr:sp macro="" textlink="">
      <cdr:nvSpPr>
        <cdr:cNvPr id="2" name="Стрелка вправо 1"/>
        <cdr:cNvSpPr/>
      </cdr:nvSpPr>
      <cdr:spPr>
        <a:xfrm xmlns:a="http://schemas.openxmlformats.org/drawingml/2006/main" rot="20310967">
          <a:off x="2516183" y="1553750"/>
          <a:ext cx="1668504" cy="871042"/>
        </a:xfrm>
        <a:prstGeom xmlns:a="http://schemas.openxmlformats.org/drawingml/2006/main" prst="rightArrow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r>
            <a:rPr lang="ru-RU" dirty="0"/>
            <a:t>         </a:t>
          </a:r>
          <a:r>
            <a:rPr lang="ru-RU" dirty="0" smtClean="0"/>
            <a:t>86,8</a:t>
          </a:r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0.21711</cdr:x>
      <cdr:y>0.06476</cdr:y>
    </cdr:from>
    <cdr:to>
      <cdr:x>0.36049</cdr:x>
      <cdr:y>0.12698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1931272" y="342370"/>
          <a:ext cx="1275458" cy="328899"/>
        </a:xfrm>
        <a:prstGeom xmlns:a="http://schemas.openxmlformats.org/drawingml/2006/main" prst="rect">
          <a:avLst/>
        </a:prstGeom>
        <a:ln xmlns:a="http://schemas.openxmlformats.org/drawingml/2006/main"/>
      </cdr:spPr>
      <cdr:style>
        <a:lnRef xmlns:a="http://schemas.openxmlformats.org/drawingml/2006/main" idx="2">
          <a:schemeClr val="accent2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r>
            <a:rPr lang="ru-RU" sz="1400" b="1" dirty="0" smtClean="0"/>
            <a:t>103 255,9</a:t>
          </a:r>
          <a:endParaRPr lang="ru-RU" sz="1400" b="1" dirty="0"/>
        </a:p>
      </cdr:txBody>
    </cdr:sp>
  </cdr:relSizeAnchor>
  <cdr:relSizeAnchor xmlns:cdr="http://schemas.openxmlformats.org/drawingml/2006/chartDrawing">
    <cdr:from>
      <cdr:x>0.44828</cdr:x>
      <cdr:y>0.05405</cdr:y>
    </cdr:from>
    <cdr:to>
      <cdr:x>0.60334</cdr:x>
      <cdr:y>0.11925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3987612" y="285730"/>
          <a:ext cx="1379357" cy="344671"/>
        </a:xfrm>
        <a:prstGeom xmlns:a="http://schemas.openxmlformats.org/drawingml/2006/main" prst="rect">
          <a:avLst/>
        </a:prstGeom>
        <a:ln xmlns:a="http://schemas.openxmlformats.org/drawingml/2006/main"/>
      </cdr:spPr>
      <cdr:style>
        <a:lnRef xmlns:a="http://schemas.openxmlformats.org/drawingml/2006/main" idx="2">
          <a:schemeClr val="accent2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r>
            <a:rPr lang="ru-RU" sz="1400" dirty="0" smtClean="0"/>
            <a:t>89 600,1</a:t>
          </a:r>
          <a:endParaRPr lang="ru-RU" sz="1400" dirty="0"/>
        </a:p>
      </cdr:txBody>
    </cdr:sp>
  </cdr:relSizeAnchor>
  <cdr:relSizeAnchor xmlns:cdr="http://schemas.openxmlformats.org/drawingml/2006/chartDrawing">
    <cdr:from>
      <cdr:x>0.28726</cdr:x>
      <cdr:y>0.52065</cdr:y>
    </cdr:from>
    <cdr:to>
      <cdr:x>0.43225</cdr:x>
      <cdr:y>0.58504</cdr:y>
    </cdr:to>
    <cdr:sp macro="" textlink="">
      <cdr:nvSpPr>
        <cdr:cNvPr id="5" name="Стрелка вправо с вырезом 4"/>
        <cdr:cNvSpPr/>
      </cdr:nvSpPr>
      <cdr:spPr>
        <a:xfrm xmlns:a="http://schemas.openxmlformats.org/drawingml/2006/main">
          <a:off x="2555282" y="2752370"/>
          <a:ext cx="1289738" cy="340392"/>
        </a:xfrm>
        <a:prstGeom xmlns:a="http://schemas.openxmlformats.org/drawingml/2006/main" prst="notchedRightArrow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0.29573</cdr:x>
      <cdr:y>0.80032</cdr:y>
    </cdr:from>
    <cdr:to>
      <cdr:x>0.43626</cdr:x>
      <cdr:y>0.85041</cdr:y>
    </cdr:to>
    <cdr:sp macro="" textlink="">
      <cdr:nvSpPr>
        <cdr:cNvPr id="12" name="Стрелка вправо с вырезом 11"/>
        <cdr:cNvSpPr/>
      </cdr:nvSpPr>
      <cdr:spPr>
        <a:xfrm xmlns:a="http://schemas.openxmlformats.org/drawingml/2006/main">
          <a:off x="2630666" y="4230802"/>
          <a:ext cx="1250066" cy="264796"/>
        </a:xfrm>
        <a:prstGeom xmlns:a="http://schemas.openxmlformats.org/drawingml/2006/main" prst="notchedRightArrow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0.34298</cdr:x>
      <cdr:y>0.40437</cdr:y>
    </cdr:from>
    <cdr:to>
      <cdr:x>0.46929</cdr:x>
      <cdr:y>0.4537</cdr:y>
    </cdr:to>
    <cdr:sp macro="" textlink="">
      <cdr:nvSpPr>
        <cdr:cNvPr id="7" name="Прямоугольник 6"/>
        <cdr:cNvSpPr/>
      </cdr:nvSpPr>
      <cdr:spPr>
        <a:xfrm xmlns:a="http://schemas.openxmlformats.org/drawingml/2006/main" rot="20464384">
          <a:off x="2482824" y="1690876"/>
          <a:ext cx="914400" cy="20627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r>
            <a:rPr lang="ru-RU"/>
            <a:t>  11112,1,11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DF7EDD-8E4E-43E6-B323-0BB42933D857}" type="datetimeFigureOut">
              <a:rPr lang="ru-RU" smtClean="0"/>
              <a:pPr/>
              <a:t>10.05.2017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25E184-6761-4BFE-979D-B3C5051B9B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88592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60127E2A-B116-4C06-97C5-CB0DE7D3B046}" type="datetimeFigureOut">
              <a:rPr lang="ru-RU" smtClean="0"/>
              <a:pPr/>
              <a:t>10.05.2017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1B225B28-8076-4AEF-9389-5C28A54643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27E2A-B116-4C06-97C5-CB0DE7D3B046}" type="datetimeFigureOut">
              <a:rPr lang="ru-RU" smtClean="0"/>
              <a:pPr/>
              <a:t>10.05.2017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5B28-8076-4AEF-9389-5C28A54643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27E2A-B116-4C06-97C5-CB0DE7D3B046}" type="datetimeFigureOut">
              <a:rPr lang="ru-RU" smtClean="0"/>
              <a:pPr/>
              <a:t>10.05.2017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5B28-8076-4AEF-9389-5C28A54643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27E2A-B116-4C06-97C5-CB0DE7D3B046}" type="datetimeFigureOut">
              <a:rPr lang="ru-RU" smtClean="0"/>
              <a:pPr/>
              <a:t>10.05.2017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5B28-8076-4AEF-9389-5C28A54643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27E2A-B116-4C06-97C5-CB0DE7D3B046}" type="datetimeFigureOut">
              <a:rPr lang="ru-RU" smtClean="0"/>
              <a:pPr/>
              <a:t>10.05.2017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5B28-8076-4AEF-9389-5C28A54643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27E2A-B116-4C06-97C5-CB0DE7D3B046}" type="datetimeFigureOut">
              <a:rPr lang="ru-RU" smtClean="0"/>
              <a:pPr/>
              <a:t>10.05.2017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5B28-8076-4AEF-9389-5C28A54643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0127E2A-B116-4C06-97C5-CB0DE7D3B046}" type="datetimeFigureOut">
              <a:rPr lang="ru-RU" smtClean="0"/>
              <a:pPr/>
              <a:t>10.05.2017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B225B28-8076-4AEF-9389-5C28A546439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60127E2A-B116-4C06-97C5-CB0DE7D3B046}" type="datetimeFigureOut">
              <a:rPr lang="ru-RU" smtClean="0"/>
              <a:pPr/>
              <a:t>10.05.2017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1B225B28-8076-4AEF-9389-5C28A54643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27E2A-B116-4C06-97C5-CB0DE7D3B046}" type="datetimeFigureOut">
              <a:rPr lang="ru-RU" smtClean="0"/>
              <a:pPr/>
              <a:t>10.05.2017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5B28-8076-4AEF-9389-5C28A54643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27E2A-B116-4C06-97C5-CB0DE7D3B046}" type="datetimeFigureOut">
              <a:rPr lang="ru-RU" smtClean="0"/>
              <a:pPr/>
              <a:t>10.05.2017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5B28-8076-4AEF-9389-5C28A54643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27E2A-B116-4C06-97C5-CB0DE7D3B046}" type="datetimeFigureOut">
              <a:rPr lang="ru-RU" smtClean="0"/>
              <a:pPr/>
              <a:t>10.05.2017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5B28-8076-4AEF-9389-5C28A54643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60127E2A-B116-4C06-97C5-CB0DE7D3B046}" type="datetimeFigureOut">
              <a:rPr lang="ru-RU" smtClean="0"/>
              <a:pPr/>
              <a:t>10.05.2017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1B225B28-8076-4AEF-9389-5C28A546439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7" r:id="rId1"/>
    <p:sldLayoutId id="2147484058" r:id="rId2"/>
    <p:sldLayoutId id="2147484059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5" r:id="rId9"/>
    <p:sldLayoutId id="2147484066" r:id="rId10"/>
    <p:sldLayoutId id="214748406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214346" y="285728"/>
            <a:ext cx="8458200" cy="500066"/>
          </a:xfrm>
        </p:spPr>
        <p:txBody>
          <a:bodyPr>
            <a:normAutofit/>
          </a:bodyPr>
          <a:lstStyle/>
          <a:p>
            <a:pPr algn="r"/>
            <a:r>
              <a:rPr lang="ru-RU" sz="1600" dirty="0" smtClean="0">
                <a:latin typeface="+mn-lt"/>
              </a:rPr>
              <a:t>Администрация  Горняцкого  сельского поселения</a:t>
            </a:r>
            <a:endParaRPr lang="ru-RU" sz="1600" dirty="0"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3643314"/>
            <a:ext cx="8786842" cy="2752732"/>
          </a:xfrm>
        </p:spPr>
        <p:txBody>
          <a:bodyPr>
            <a:normAutofit lnSpcReduction="10000"/>
          </a:bodyPr>
          <a:lstStyle/>
          <a:p>
            <a:pPr algn="ctr"/>
            <a:endParaRPr lang="ru-RU" sz="3600" b="1" dirty="0" smtClean="0"/>
          </a:p>
          <a:p>
            <a:pPr algn="ctr"/>
            <a:r>
              <a:rPr lang="ru-RU" sz="3600" b="1" dirty="0" smtClean="0"/>
              <a:t>Исполнение бюджета Горняцкого сельского поселения Белокалитвинского района</a:t>
            </a:r>
          </a:p>
          <a:p>
            <a:pPr algn="ctr"/>
            <a:r>
              <a:rPr lang="ru-RU" sz="3600" b="1" dirty="0" smtClean="0"/>
              <a:t> за </a:t>
            </a:r>
            <a:r>
              <a:rPr lang="ru-RU" sz="3600" b="1" dirty="0" smtClean="0">
                <a:latin typeface="Times New Roman" pitchFamily="18" charset="0"/>
                <a:ea typeface="Arimo" pitchFamily="34" charset="0"/>
                <a:cs typeface="Times New Roman" pitchFamily="18" charset="0"/>
              </a:rPr>
              <a:t>2016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/>
              <a:t>год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14546" y="-214338"/>
            <a:ext cx="11301434" cy="857232"/>
          </a:xfrm>
        </p:spPr>
        <p:txBody>
          <a:bodyPr>
            <a:normAutofit/>
          </a:bodyPr>
          <a:lstStyle/>
          <a:p>
            <a:r>
              <a:rPr lang="ru-RU" sz="1400" dirty="0" smtClean="0">
                <a:solidFill>
                  <a:schemeClr val="bg1"/>
                </a:solidFill>
                <a:latin typeface="+mn-lt"/>
              </a:rPr>
              <a:t>Администрация Горняцкого сельского поселения</a:t>
            </a:r>
            <a:endParaRPr lang="ru-RU" sz="14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4" name="Рисунок 3" descr="1317_b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15338" y="81640"/>
            <a:ext cx="428628" cy="489840"/>
          </a:xfrm>
          <a:prstGeom prst="rect">
            <a:avLst/>
          </a:prstGeom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914400" y="2214554"/>
            <a:ext cx="8229600" cy="4325112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7" name="Блок-схема: типовой процесс 6"/>
          <p:cNvSpPr/>
          <p:nvPr/>
        </p:nvSpPr>
        <p:spPr>
          <a:xfrm>
            <a:off x="571472" y="857232"/>
            <a:ext cx="8072494" cy="1500198"/>
          </a:xfrm>
          <a:prstGeom prst="flowChartPredefinedProcess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ysClr val="windowText" lastClr="0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Формирование  и исполнение бюджета Горняцкого сельского поселения Белокалитвинского района на основе муниципальных программ Горняцкого сельского поселения</a:t>
            </a:r>
            <a:endParaRPr lang="ru-RU" sz="2000" b="1" dirty="0">
              <a:solidFill>
                <a:sysClr val="windowText" lastClr="00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285720" y="3000372"/>
            <a:ext cx="1428760" cy="714380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Блок-схема: внутренняя память 9"/>
          <p:cNvSpPr/>
          <p:nvPr/>
        </p:nvSpPr>
        <p:spPr>
          <a:xfrm>
            <a:off x="1785918" y="2714620"/>
            <a:ext cx="6715172" cy="2143140"/>
          </a:xfrm>
          <a:prstGeom prst="flowChartInternalStorag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Бюджет Горняцкого сельского поселения Белокалитвинского района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2016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года сформирован и исполнен в программной структуре расходов на основе утвержденной Администрацией Горняцкого сельского поселения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13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муниципальных программ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Блок-схема: внутренняя память 10"/>
          <p:cNvSpPr/>
          <p:nvPr/>
        </p:nvSpPr>
        <p:spPr>
          <a:xfrm>
            <a:off x="1857356" y="4929198"/>
            <a:ext cx="6715172" cy="1428760"/>
          </a:xfrm>
          <a:prstGeom prst="flowChartInternalStorag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 их реализацию было направлено в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2016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году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88 091,1тыс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рублей или 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98,3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% всех расходов  бюджета Горняцкого сельского поселения Белокалитвинского района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трелка вправо 11"/>
          <p:cNvSpPr/>
          <p:nvPr/>
        </p:nvSpPr>
        <p:spPr>
          <a:xfrm>
            <a:off x="285720" y="5214950"/>
            <a:ext cx="1428760" cy="714380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rot="5400000">
            <a:off x="-1463729" y="4464045"/>
            <a:ext cx="3500486" cy="1588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14546" y="-214338"/>
            <a:ext cx="11301434" cy="857232"/>
          </a:xfrm>
        </p:spPr>
        <p:txBody>
          <a:bodyPr>
            <a:normAutofit/>
          </a:bodyPr>
          <a:lstStyle/>
          <a:p>
            <a:r>
              <a:rPr lang="ru-RU" sz="1400" dirty="0" smtClean="0">
                <a:solidFill>
                  <a:schemeClr val="bg1"/>
                </a:solidFill>
                <a:latin typeface="+mn-lt"/>
              </a:rPr>
              <a:t>Администрация Горняцкого сельского поселения</a:t>
            </a:r>
            <a:endParaRPr lang="ru-RU" sz="14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4" name="Рисунок 3" descr="1317_b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15338" y="81640"/>
            <a:ext cx="428628" cy="489840"/>
          </a:xfrm>
          <a:prstGeom prst="rect">
            <a:avLst/>
          </a:prstGeom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142844" y="2214554"/>
            <a:ext cx="9001156" cy="4325112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857224" y="642918"/>
            <a:ext cx="7143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Структура расходов бюджета Горняцкого сельского поселения Белокалитвинского района в 2016 году 89 645,9 тыс. рублей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2890562690"/>
              </p:ext>
            </p:extLst>
          </p:nvPr>
        </p:nvGraphicFramePr>
        <p:xfrm>
          <a:off x="6532" y="1103319"/>
          <a:ext cx="9144000" cy="5286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-214338"/>
            <a:ext cx="11229996" cy="857232"/>
          </a:xfrm>
        </p:spPr>
        <p:txBody>
          <a:bodyPr>
            <a:normAutofit/>
          </a:bodyPr>
          <a:lstStyle/>
          <a:p>
            <a:r>
              <a:rPr lang="ru-RU" sz="1400" dirty="0" smtClean="0">
                <a:solidFill>
                  <a:schemeClr val="bg1"/>
                </a:solidFill>
                <a:latin typeface="+mn-lt"/>
              </a:rPr>
              <a:t>Администрация Горняцкого сельского поселения</a:t>
            </a:r>
            <a:endParaRPr lang="ru-RU" sz="14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4" name="Рисунок 3" descr="1317_b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15338" y="81640"/>
            <a:ext cx="428628" cy="489840"/>
          </a:xfrm>
          <a:prstGeom prst="rect">
            <a:avLst/>
          </a:prstGeom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914400" y="2214554"/>
            <a:ext cx="8229600" cy="4325112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50" name="TextBox 49"/>
          <p:cNvSpPr txBox="1"/>
          <p:nvPr/>
        </p:nvSpPr>
        <p:spPr>
          <a:xfrm>
            <a:off x="642910" y="571480"/>
            <a:ext cx="67866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Расходы, направленные на реализацию Указа Президента Российской Федерации от 07.05.2012 № 597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Круглая лента лицом вверх 50"/>
          <p:cNvSpPr/>
          <p:nvPr/>
        </p:nvSpPr>
        <p:spPr>
          <a:xfrm>
            <a:off x="0" y="1285860"/>
            <a:ext cx="9144000" cy="1143008"/>
          </a:xfrm>
          <a:prstGeom prst="ellipseRibbon2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Указ от 07.05.2012 №597 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«О мероприятиях по реализации государственной социальной политики»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1285852" y="1643050"/>
            <a:ext cx="928694" cy="50006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2016 год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7000892" y="1643050"/>
            <a:ext cx="857256" cy="4286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факт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Стрелка вправо с вырезом 56"/>
          <p:cNvSpPr/>
          <p:nvPr/>
        </p:nvSpPr>
        <p:spPr>
          <a:xfrm rot="3402069">
            <a:off x="3915548" y="2464254"/>
            <a:ext cx="948426" cy="650367"/>
          </a:xfrm>
          <a:prstGeom prst="notchedRightArrow">
            <a:avLst/>
          </a:prstGeom>
          <a:solidFill>
            <a:srgbClr val="E92525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Горизонтальный свиток 58"/>
          <p:cNvSpPr/>
          <p:nvPr/>
        </p:nvSpPr>
        <p:spPr>
          <a:xfrm>
            <a:off x="2714612" y="3357562"/>
            <a:ext cx="2857520" cy="1500198"/>
          </a:xfrm>
          <a:prstGeom prst="horizontalScroll">
            <a:avLst/>
          </a:prstGeom>
          <a:solidFill>
            <a:srgbClr val="E92525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Повышение оплаты труда отдельным категориям работников в сфере культуры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Волна 22"/>
          <p:cNvSpPr/>
          <p:nvPr/>
        </p:nvSpPr>
        <p:spPr>
          <a:xfrm rot="20748470">
            <a:off x="6013090" y="3880529"/>
            <a:ext cx="2786082" cy="2279366"/>
          </a:xfrm>
          <a:prstGeom prst="wave">
            <a:avLst/>
          </a:prstGeom>
          <a:solidFill>
            <a:srgbClr val="E92525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Бюджет Горняцкого сельского поселения- 2 044,6 тыс. рублей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25" name="Волна 24"/>
          <p:cNvSpPr/>
          <p:nvPr/>
        </p:nvSpPr>
        <p:spPr>
          <a:xfrm>
            <a:off x="7143768" y="5786454"/>
            <a:ext cx="1785950" cy="785818"/>
          </a:xfrm>
          <a:prstGeom prst="wave">
            <a:avLst/>
          </a:prstGeom>
          <a:solidFill>
            <a:srgbClr val="E92525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том числе районный 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- 1 921,9 тыс. рублей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Стрелка вправо с вырезом 26"/>
          <p:cNvSpPr/>
          <p:nvPr/>
        </p:nvSpPr>
        <p:spPr>
          <a:xfrm rot="5400000">
            <a:off x="1292202" y="4565658"/>
            <a:ext cx="488888" cy="358713"/>
          </a:xfrm>
          <a:prstGeom prst="notched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трелка вправо с вырезом 27"/>
          <p:cNvSpPr/>
          <p:nvPr/>
        </p:nvSpPr>
        <p:spPr>
          <a:xfrm rot="5400000">
            <a:off x="3863970" y="5137161"/>
            <a:ext cx="488888" cy="358713"/>
          </a:xfrm>
          <a:prstGeom prst="notchedRightArrow">
            <a:avLst/>
          </a:prstGeom>
          <a:solidFill>
            <a:srgbClr val="E92525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14546" y="-214338"/>
            <a:ext cx="11301434" cy="857232"/>
          </a:xfrm>
        </p:spPr>
        <p:txBody>
          <a:bodyPr>
            <a:normAutofit/>
          </a:bodyPr>
          <a:lstStyle/>
          <a:p>
            <a:r>
              <a:rPr lang="ru-RU" sz="1400" dirty="0" smtClean="0">
                <a:solidFill>
                  <a:schemeClr val="bg1"/>
                </a:solidFill>
                <a:latin typeface="+mn-lt"/>
              </a:rPr>
              <a:t>Администрация Горняцкого сельского поселения</a:t>
            </a:r>
            <a:endParaRPr lang="ru-RU" sz="14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4" name="Рисунок 3" descr="1317_b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15338" y="81640"/>
            <a:ext cx="428628" cy="489840"/>
          </a:xfrm>
          <a:prstGeom prst="rect">
            <a:avLst/>
          </a:prstGeom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914400" y="2214554"/>
            <a:ext cx="8229600" cy="4325112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42844" y="571480"/>
            <a:ext cx="90011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Динамика расходов бюджета Горняцкого сельского поселения Белокалитвинского района в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2015-2016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гг.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4105746605"/>
              </p:ext>
            </p:extLst>
          </p:nvPr>
        </p:nvGraphicFramePr>
        <p:xfrm>
          <a:off x="1285852" y="1285860"/>
          <a:ext cx="6500858" cy="5143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Рамка 8"/>
          <p:cNvSpPr/>
          <p:nvPr/>
        </p:nvSpPr>
        <p:spPr>
          <a:xfrm>
            <a:off x="3286116" y="3000372"/>
            <a:ext cx="1500198" cy="714380"/>
          </a:xfrm>
          <a:prstGeom prst="fram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102920,8тыс. рублей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Рамка 9"/>
          <p:cNvSpPr/>
          <p:nvPr/>
        </p:nvSpPr>
        <p:spPr>
          <a:xfrm>
            <a:off x="4929190" y="1357298"/>
            <a:ext cx="1643074" cy="785818"/>
          </a:xfrm>
          <a:prstGeom prst="fram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89645,9тыс. рублей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>
              <a:defRPr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Структура налоговых и неналоговых доходов бюджета Горняцкого сельского поселения</a:t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Белокалитвинского района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 2016 году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5308215"/>
              </p:ext>
            </p:extLst>
          </p:nvPr>
        </p:nvGraphicFramePr>
        <p:xfrm>
          <a:off x="539552" y="2204864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14546" y="-214338"/>
            <a:ext cx="11301434" cy="857232"/>
          </a:xfrm>
        </p:spPr>
        <p:txBody>
          <a:bodyPr>
            <a:normAutofit/>
          </a:bodyPr>
          <a:lstStyle/>
          <a:p>
            <a:r>
              <a:rPr lang="ru-RU" sz="1400" dirty="0" smtClean="0">
                <a:solidFill>
                  <a:schemeClr val="bg1"/>
                </a:solidFill>
                <a:latin typeface="+mn-lt"/>
              </a:rPr>
              <a:t>Администрация Горняцкого сельского поселения</a:t>
            </a:r>
            <a:endParaRPr lang="ru-RU" sz="14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4" name="Рисунок 3" descr="1317_b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15338" y="81640"/>
            <a:ext cx="428628" cy="489840"/>
          </a:xfrm>
          <a:prstGeom prst="rect">
            <a:avLst/>
          </a:prstGeom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914400" y="2214554"/>
            <a:ext cx="8229600" cy="4325112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214282" y="428604"/>
            <a:ext cx="8229600" cy="868346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Динамика доходов бюджета </a:t>
            </a:r>
            <a:r>
              <a:rPr lang="ru-RU" sz="20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Горняцкого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сельского поселения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Белокалитвинского района в 2015-2016 гг.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4046053"/>
              </p:ext>
            </p:extLst>
          </p:nvPr>
        </p:nvGraphicFramePr>
        <p:xfrm>
          <a:off x="182751" y="1124744"/>
          <a:ext cx="8895362" cy="5286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14546" y="-214338"/>
            <a:ext cx="11301434" cy="857232"/>
          </a:xfrm>
        </p:spPr>
        <p:txBody>
          <a:bodyPr>
            <a:normAutofit/>
          </a:bodyPr>
          <a:lstStyle/>
          <a:p>
            <a:r>
              <a:rPr lang="ru-RU" sz="1400" dirty="0" smtClean="0">
                <a:solidFill>
                  <a:schemeClr val="bg1"/>
                </a:solidFill>
                <a:latin typeface="+mn-lt"/>
              </a:rPr>
              <a:t>Администрация Горняцкого сельского поселения</a:t>
            </a:r>
            <a:endParaRPr lang="ru-RU" sz="14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4" name="Рисунок 3" descr="1317_b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15338" y="81640"/>
            <a:ext cx="428628" cy="489840"/>
          </a:xfrm>
          <a:prstGeom prst="rect">
            <a:avLst/>
          </a:prstGeom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214282" y="1700808"/>
            <a:ext cx="8929718" cy="4838858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7" name="Багетная рамка 6"/>
          <p:cNvSpPr/>
          <p:nvPr/>
        </p:nvSpPr>
        <p:spPr>
          <a:xfrm>
            <a:off x="214282" y="2643182"/>
            <a:ext cx="2214578" cy="857256"/>
          </a:xfrm>
          <a:prstGeom prst="bevel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Социальная поддержка граждан </a:t>
            </a:r>
          </a:p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162,9   0,18%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Багетная рамка 8"/>
          <p:cNvSpPr/>
          <p:nvPr/>
        </p:nvSpPr>
        <p:spPr>
          <a:xfrm>
            <a:off x="2500298" y="2571744"/>
            <a:ext cx="4000528" cy="1000132"/>
          </a:xfrm>
          <a:prstGeom prst="beve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Управление муниципальными финансами </a:t>
            </a:r>
          </a:p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6373,6    7,1%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Багетная рамка 12"/>
          <p:cNvSpPr/>
          <p:nvPr/>
        </p:nvSpPr>
        <p:spPr>
          <a:xfrm>
            <a:off x="6715140" y="3857628"/>
            <a:ext cx="2428860" cy="1785950"/>
          </a:xfrm>
          <a:prstGeom prst="bevel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Развитие физической культуры и спорта  0,0  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Багетная рамка 13"/>
          <p:cNvSpPr/>
          <p:nvPr/>
        </p:nvSpPr>
        <p:spPr>
          <a:xfrm>
            <a:off x="2428860" y="5072074"/>
            <a:ext cx="4143404" cy="857256"/>
          </a:xfrm>
          <a:prstGeom prst="bevel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Развитие культуры  и туризма 11677,3  13,0%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Багетная рамка 14"/>
          <p:cNvSpPr/>
          <p:nvPr/>
        </p:nvSpPr>
        <p:spPr>
          <a:xfrm>
            <a:off x="2428860" y="5929330"/>
            <a:ext cx="4000528" cy="714380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Энергоэффективность и развитие энергетики</a:t>
            </a:r>
          </a:p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18,2     0,02%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Багетная рамка 16"/>
          <p:cNvSpPr/>
          <p:nvPr/>
        </p:nvSpPr>
        <p:spPr>
          <a:xfrm>
            <a:off x="2428860" y="3643314"/>
            <a:ext cx="4071966" cy="1428760"/>
          </a:xfrm>
          <a:prstGeom prst="beve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Обеспечение качественными жилищно-коммунальными услугами населения</a:t>
            </a:r>
          </a:p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121,7     0,14%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Багетная рамка 17"/>
          <p:cNvSpPr/>
          <p:nvPr/>
        </p:nvSpPr>
        <p:spPr>
          <a:xfrm>
            <a:off x="214282" y="3857628"/>
            <a:ext cx="2214578" cy="1571636"/>
          </a:xfrm>
          <a:prstGeom prst="beve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Развитие транспортной системы</a:t>
            </a:r>
          </a:p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1992,8  2,2%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Багетная рамка 20"/>
          <p:cNvSpPr/>
          <p:nvPr/>
        </p:nvSpPr>
        <p:spPr>
          <a:xfrm>
            <a:off x="6715140" y="2643182"/>
            <a:ext cx="2286016" cy="1000132"/>
          </a:xfrm>
          <a:prstGeom prst="beve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Защита населения и территории от ЧС</a:t>
            </a:r>
          </a:p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621,8   0,7%</a:t>
            </a:r>
          </a:p>
        </p:txBody>
      </p:sp>
      <p:sp>
        <p:nvSpPr>
          <p:cNvPr id="22" name="Багетная рамка 21"/>
          <p:cNvSpPr/>
          <p:nvPr/>
        </p:nvSpPr>
        <p:spPr>
          <a:xfrm>
            <a:off x="6715140" y="5643578"/>
            <a:ext cx="2286016" cy="1000132"/>
          </a:xfrm>
          <a:prstGeom prst="bevel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Муниципальная политика</a:t>
            </a:r>
          </a:p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128,3    0,14%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Багетная рамка 25"/>
          <p:cNvSpPr/>
          <p:nvPr/>
        </p:nvSpPr>
        <p:spPr>
          <a:xfrm>
            <a:off x="214282" y="5572140"/>
            <a:ext cx="2214578" cy="1071570"/>
          </a:xfrm>
          <a:prstGeom prst="bevel">
            <a:avLst>
              <a:gd name="adj" fmla="val 14952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Благоустройство территории Горняцкого сельского поселения  2253,8      2,51%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0" y="57148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Доля муниципальных программ в общем объеме расходов, направленных на реализацию муниципальных</a:t>
            </a:r>
          </a:p>
          <a:p>
            <a:pPr algn="ctr"/>
            <a:r>
              <a:rPr lang="ru-RU" b="1" dirty="0" smtClean="0"/>
              <a:t> программ Горняцкого сельского поселения в 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2016 </a:t>
            </a:r>
            <a:r>
              <a:rPr lang="ru-RU" b="1" dirty="0" smtClean="0"/>
              <a:t>году</a:t>
            </a:r>
            <a:endParaRPr lang="ru-RU" b="1" dirty="0"/>
          </a:p>
        </p:txBody>
      </p:sp>
      <p:sp>
        <p:nvSpPr>
          <p:cNvPr id="3" name="Блок-схема: процесс 2"/>
          <p:cNvSpPr/>
          <p:nvPr/>
        </p:nvSpPr>
        <p:spPr>
          <a:xfrm>
            <a:off x="214282" y="1700808"/>
            <a:ext cx="2286016" cy="900680"/>
          </a:xfrm>
          <a:prstGeom prst="flowChartProcess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Переселение граждан 64442,2  71,9%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Блок-схема: процесс 18"/>
          <p:cNvSpPr/>
          <p:nvPr/>
        </p:nvSpPr>
        <p:spPr>
          <a:xfrm>
            <a:off x="6187990" y="1494810"/>
            <a:ext cx="2286016" cy="1106678"/>
          </a:xfrm>
          <a:prstGeom prst="flowChart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Обеспечение общественного порядка и противодействие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преступности 10,0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Багетная рамка 19"/>
          <p:cNvSpPr/>
          <p:nvPr/>
        </p:nvSpPr>
        <p:spPr>
          <a:xfrm>
            <a:off x="2699792" y="1521419"/>
            <a:ext cx="3384376" cy="1000132"/>
          </a:xfrm>
          <a:prstGeom prst="beve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Управление муниципальным имуществом </a:t>
            </a:r>
          </a:p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288,4    0,3%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3414</TotalTime>
  <Words>440</Words>
  <Application>Microsoft Office PowerPoint</Application>
  <PresentationFormat>Экран (4:3)</PresentationFormat>
  <Paragraphs>89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Городская</vt:lpstr>
      <vt:lpstr>Администрация  Горняцкого  сельского поселения</vt:lpstr>
      <vt:lpstr>Администрация Горняцкого сельского поселения</vt:lpstr>
      <vt:lpstr>Администрация Горняцкого сельского поселения</vt:lpstr>
      <vt:lpstr>Администрация Горняцкого сельского поселения</vt:lpstr>
      <vt:lpstr>Администрация Горняцкого сельского поселения</vt:lpstr>
      <vt:lpstr>Структура налоговых и неналоговых доходов бюджета Горняцкого сельского поселения Белокалитвинского района в 2016 году </vt:lpstr>
      <vt:lpstr>Администрация Горняцкого сельского поселения</vt:lpstr>
      <vt:lpstr>Администрация Горняцкого сельского поселения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Krivobok</dc:creator>
  <cp:lastModifiedBy>User</cp:lastModifiedBy>
  <cp:revision>363</cp:revision>
  <dcterms:created xsi:type="dcterms:W3CDTF">2015-04-24T11:57:16Z</dcterms:created>
  <dcterms:modified xsi:type="dcterms:W3CDTF">2017-05-10T11:35:15Z</dcterms:modified>
</cp:coreProperties>
</file>