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37A"/>
    <a:srgbClr val="E92525"/>
    <a:srgbClr val="EC4D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38" autoAdjust="0"/>
  </p:normalViewPr>
  <p:slideViewPr>
    <p:cSldViewPr>
      <p:cViewPr>
        <p:scale>
          <a:sx n="110" d="100"/>
          <a:sy n="110" d="100"/>
        </p:scale>
        <p:origin x="-1644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675809273840779"/>
          <c:y val="0.3385528785875943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bubble3D val="0"/>
            <c:explosion val="6"/>
          </c:dPt>
          <c:dPt>
            <c:idx val="2"/>
            <c:bubble3D val="0"/>
            <c:explosion val="0"/>
          </c:dPt>
          <c:dPt>
            <c:idx val="3"/>
            <c:bubble3D val="0"/>
            <c:explosion val="12"/>
          </c:dPt>
          <c:dPt>
            <c:idx val="4"/>
            <c:bubble3D val="0"/>
            <c:explosion val="9"/>
          </c:dPt>
          <c:dPt>
            <c:idx val="5"/>
            <c:bubble3D val="0"/>
            <c:explosion val="15"/>
          </c:dPt>
          <c:dPt>
            <c:idx val="6"/>
            <c:bubble3D val="0"/>
            <c:explosion val="11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.11493717191601056"/>
                  <c:y val="-1.892606932641649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205,8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0,3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625612423447079"/>
                  <c:y val="-9.1693572124155284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15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398,7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24,4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10731561679790026"/>
                  <c:y val="0.12331218225140228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036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,1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3,2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005253718285215"/>
                  <c:y val="-2.33239482658558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413,1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0,7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8174081364829406"/>
                  <c:y val="-7.3879410080031599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057,8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12,8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706365923009624"/>
                  <c:y val="-8.5444153804130243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231,1 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0,4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891841644794402E-2"/>
                  <c:y val="-0.142500811514501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Образование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13,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5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0,02%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323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41E-2"/>
                  <c:y val="-0.175795405432363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6.7</c:v>
                </c:pt>
                <c:pt idx="1">
                  <c:v>205.8</c:v>
                </c:pt>
                <c:pt idx="2">
                  <c:v>15398.7</c:v>
                </c:pt>
                <c:pt idx="3">
                  <c:v>36728</c:v>
                </c:pt>
                <c:pt idx="4">
                  <c:v>2036.1</c:v>
                </c:pt>
                <c:pt idx="5">
                  <c:v>413.1</c:v>
                </c:pt>
                <c:pt idx="6">
                  <c:v>8057.8</c:v>
                </c:pt>
                <c:pt idx="7">
                  <c:v>231.1</c:v>
                </c:pt>
                <c:pt idx="8">
                  <c:v>13.5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</a:schemeClr>
        </a:solidFill>
      </c:spPr>
    </c:floor>
    <c:side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>
        <c:manualLayout>
          <c:layoutTarget val="inner"/>
          <c:xMode val="edge"/>
          <c:yMode val="edge"/>
          <c:x val="9.7112873408402398E-2"/>
          <c:y val="2.8752982384103076E-2"/>
          <c:w val="0.8853048320698591"/>
          <c:h val="0.890831521350292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0">
                  <c:v>56469.2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0">
                  <c:v>67183.7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44211200"/>
        <c:axId val="44221184"/>
        <c:axId val="0"/>
      </c:bar3DChart>
      <c:catAx>
        <c:axId val="44211200"/>
        <c:scaling>
          <c:orientation val="minMax"/>
        </c:scaling>
        <c:delete val="1"/>
        <c:axPos val="b"/>
        <c:majorTickMark val="none"/>
        <c:minorTickMark val="none"/>
        <c:tickLblPos val="none"/>
        <c:crossAx val="44221184"/>
        <c:crosses val="autoZero"/>
        <c:auto val="1"/>
        <c:lblAlgn val="ctr"/>
        <c:lblOffset val="100"/>
        <c:noMultiLvlLbl val="0"/>
      </c:catAx>
      <c:valAx>
        <c:axId val="44221184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4211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31364829396333"/>
          <c:y val="0.3385528785875958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>
                <c:manualLayout>
                  <c:x val="4.3592762710216781E-2"/>
                  <c:y val="0.1451173008660261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27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,4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0,3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7957725770389818"/>
                  <c:y val="-7.04845814977972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6</a:t>
                    </a:r>
                    <a:r>
                      <a:rPr lang="en-US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748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,4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75,6%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23257837561971417"/>
                  <c:y val="-0.124488998346572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имущества
432,4 тыс. рублей
4,8%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6825119082336947E-3"/>
                  <c:y val="-9.4987686010614317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7,7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тыс. рублей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0,1</a:t>
                    </a:r>
                    <a:r>
                      <a:rPr lang="en-US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%</a:t>
                    </a:r>
                    <a:endParaRPr lang="ru-RU" sz="14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30966037231457205"/>
                  <c:y val="0.2586138957299942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4,0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0,1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25065519587829299"/>
                  <c:y val="-0.137865806421774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оказания платных услуг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11,2тыс.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0,1%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496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82E-2"/>
                  <c:y val="-0.175795405432364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Прочие неналоговые доходы</c:v>
                </c:pt>
                <c:pt idx="6">
                  <c:v>Штрафы.санкции возмещение ущерба</c:v>
                </c:pt>
                <c:pt idx="7">
                  <c:v>Акцизы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1699.7</c:v>
                </c:pt>
                <c:pt idx="1">
                  <c:v>7.7</c:v>
                </c:pt>
                <c:pt idx="2">
                  <c:v>6748.4</c:v>
                </c:pt>
                <c:pt idx="3">
                  <c:v>27.4</c:v>
                </c:pt>
                <c:pt idx="4">
                  <c:v>432.4</c:v>
                </c:pt>
                <c:pt idx="5">
                  <c:v>11.2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88367713421912E-2"/>
          <c:y val="2.6426241465856252E-2"/>
          <c:w val="0.66764264343598445"/>
          <c:h val="0.960270595632727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38529190008967E-2"/>
                  <c:y val="1.983008513146545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6 519,6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41891160022193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8 930,8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7E-2"/>
                  <c:y val="-4.5645326168296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48 344,3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32723839681847E-2"/>
                  <c:y val="-2.4024045042270646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58 252</a:t>
                    </a:r>
                    <a:r>
                      <a:rPr lang="ru-RU" dirty="0" smtClean="0"/>
                      <a:t>,9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8615552"/>
        <c:axId val="108617088"/>
        <c:axId val="0"/>
      </c:bar3DChart>
      <c:catAx>
        <c:axId val="108615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617088"/>
        <c:crosses val="autoZero"/>
        <c:auto val="1"/>
        <c:lblAlgn val="ctr"/>
        <c:lblOffset val="100"/>
        <c:noMultiLvlLbl val="0"/>
      </c:catAx>
      <c:valAx>
        <c:axId val="1086170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6155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0.10554</cdr:x>
      <cdr:y>0.79409</cdr:y>
    </cdr:from>
    <cdr:to>
      <cdr:x>0.33391</cdr:x>
      <cdr:y>0.9303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65068" y="4197889"/>
          <a:ext cx="2088232" cy="7200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 36 728,0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58,2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0.56287</cdr:x>
      <cdr:y>0.12259</cdr:y>
    </cdr:from>
    <cdr:to>
      <cdr:x>0.84618</cdr:x>
      <cdr:y>0.20432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146883" y="648072"/>
          <a:ext cx="2590587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 6,7 тыс. рублей          0,01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0.51563</cdr:x>
      <cdr:y>0.14983</cdr:y>
    </cdr:from>
    <cdr:to>
      <cdr:x>0.56287</cdr:x>
      <cdr:y>0.36778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714876" y="792088"/>
          <a:ext cx="432048" cy="11521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0.27879</cdr:x>
      <cdr:y>0.72598</cdr:y>
    </cdr:from>
    <cdr:to>
      <cdr:x>0.34179</cdr:x>
      <cdr:y>0.79409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2549245" y="3837849"/>
          <a:ext cx="576063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0.48039</cdr:x>
      <cdr:y>0.41948</cdr:y>
    </cdr:from>
    <cdr:to>
      <cdr:x>0.6295</cdr:x>
      <cdr:y>0.71788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40213" y="2440330"/>
          <a:ext cx="1534816" cy="969380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119,0%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0.24694</cdr:x>
      <cdr:y>0.3822</cdr:y>
    </cdr:from>
    <cdr:to>
      <cdr:x>0.43791</cdr:x>
      <cdr:y>0.49784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rot="10800000" flipV="1">
          <a:off x="2032184" y="1652764"/>
          <a:ext cx="1571638" cy="50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0.60284</cdr:x>
      <cdr:y>0.23352</cdr:y>
    </cdr:from>
    <cdr:to>
      <cdr:x>0.89798</cdr:x>
      <cdr:y>0.36568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961142" y="1009822"/>
          <a:ext cx="2428892" cy="57150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Подоходный налог 1699,7 тыс. рублей  19,0%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ru-RU" dirty="0" smtClean="0"/>
            <a:t>122,5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0.06476</cdr:y>
    </cdr:from>
    <cdr:to>
      <cdr:x>0.36049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931272" y="342370"/>
          <a:ext cx="1275458" cy="32889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/>
            <a:t>54 863,9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0.60334</cdr:x>
      <cdr:y>0.11925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87612" y="285730"/>
          <a:ext cx="1379357" cy="344671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 smtClean="0"/>
            <a:t>67 183,7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5E184-6761-4BFE-979D-B3C5051B9BC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 Горняцкого 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lnSpcReduction="100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Горняцкого сельского поселения Белокалитвинского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2020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Горняцкого сельского поселения Белокалитвинского района на основе муниципальных программ Горняцкого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Горняцкого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Горняцкого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62 450,9тыс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99,0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Горняцкого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Горняцкого сельского поселения Белокалитвинского района в 2020 году 63 090,7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36629719"/>
              </p:ext>
            </p:extLst>
          </p:nvPr>
        </p:nvGraphicFramePr>
        <p:xfrm>
          <a:off x="-142876" y="1052736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2020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Областной бюджет -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,0 тыс. рублей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Горняцкого сельского поселения- 3 252,3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Горняцкого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2019-2020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81851725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Рамка 8"/>
          <p:cNvSpPr/>
          <p:nvPr/>
        </p:nvSpPr>
        <p:spPr>
          <a:xfrm>
            <a:off x="1805729" y="2411806"/>
            <a:ext cx="1656184" cy="720079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56 469,2тыс.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211960" y="2852936"/>
            <a:ext cx="1512168" cy="648072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67 183,7тыс.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Горняцкого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2020 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824921"/>
              </p:ext>
            </p:extLst>
          </p:nvPr>
        </p:nvGraphicFramePr>
        <p:xfrm>
          <a:off x="539552" y="220486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Горняцкого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201</a:t>
            </a:r>
            <a:r>
              <a:rPr lang="ru-RU" sz="2000" b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9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-2020 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468204"/>
              </p:ext>
            </p:extLst>
          </p:nvPr>
        </p:nvGraphicFramePr>
        <p:xfrm>
          <a:off x="182751" y="1124744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700808"/>
            <a:ext cx="8929718" cy="483885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928694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,8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0,3%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167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,5%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643718" y="3846226"/>
            <a:ext cx="2428860" cy="1785950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физической культуры и спорта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,7 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 и туризма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15390,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24,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,9     0,1%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8,2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,1%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714752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2036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,1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399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,3   0,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501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,5    0,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Горняцкого сельского поселения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5580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,5  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,9%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Горняцкого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14282" y="1700808"/>
            <a:ext cx="2286016" cy="9006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Переселение граждан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30271,2   48,5%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500826" y="1494810"/>
            <a:ext cx="2428892" cy="100549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преступности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2699792" y="1521419"/>
            <a:ext cx="3384376" cy="1000132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148,3 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3794</TotalTime>
  <Words>453</Words>
  <Application>Microsoft Office PowerPoint</Application>
  <PresentationFormat>Экран (4:3)</PresentationFormat>
  <Paragraphs>90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 Горняцкого 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Структура налоговых и неналоговых доходов бюджета Горняцкого сельского поселения Белокалитвинского района в 2020 году </vt:lpstr>
      <vt:lpstr>Администрация Горняцкого сельского поселения</vt:lpstr>
      <vt:lpstr>Администрация Горняцкого сельского поселения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1</cp:lastModifiedBy>
  <cp:revision>428</cp:revision>
  <dcterms:created xsi:type="dcterms:W3CDTF">2015-04-24T11:57:16Z</dcterms:created>
  <dcterms:modified xsi:type="dcterms:W3CDTF">2022-02-02T11:57:43Z</dcterms:modified>
  <cp:contentStatus/>
</cp:coreProperties>
</file>