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5" r:id="rId1"/>
  </p:sldMasterIdLst>
  <p:notesMasterIdLst>
    <p:notesMasterId r:id="rId12"/>
  </p:notesMasterIdLst>
  <p:handoutMasterIdLst>
    <p:handoutMasterId r:id="rId13"/>
  </p:handoutMasterIdLst>
  <p:sldIdLst>
    <p:sldId id="656" r:id="rId2"/>
    <p:sldId id="665" r:id="rId3"/>
    <p:sldId id="666" r:id="rId4"/>
    <p:sldId id="661" r:id="rId5"/>
    <p:sldId id="671" r:id="rId6"/>
    <p:sldId id="672" r:id="rId7"/>
    <p:sldId id="667" r:id="rId8"/>
    <p:sldId id="668" r:id="rId9"/>
    <p:sldId id="669" r:id="rId10"/>
    <p:sldId id="670" r:id="rId11"/>
  </p:sldIdLst>
  <p:sldSz cx="15360650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2A6B32-A863-43F4-9C2D-E74518D4B754}">
          <p14:sldIdLst>
            <p14:sldId id="656"/>
            <p14:sldId id="665"/>
            <p14:sldId id="666"/>
            <p14:sldId id="661"/>
            <p14:sldId id="671"/>
            <p14:sldId id="672"/>
            <p14:sldId id="667"/>
            <p14:sldId id="668"/>
            <p14:sldId id="669"/>
            <p14:sldId id="670"/>
          </p14:sldIdLst>
        </p14:section>
        <p14:section name="Раздел без заголовка" id="{500468F4-8AAC-45B5-8C1F-D5EC1E3E1D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722" userDrawn="1">
          <p15:clr>
            <a:srgbClr val="A4A3A4"/>
          </p15:clr>
        </p15:guide>
        <p15:guide id="2" pos="4839" userDrawn="1">
          <p15:clr>
            <a:srgbClr val="A4A3A4"/>
          </p15:clr>
        </p15:guide>
        <p15:guide id="3" orient="horz" pos="5218" userDrawn="1">
          <p15:clr>
            <a:srgbClr val="A4A3A4"/>
          </p15:clr>
        </p15:guide>
        <p15:guide id="4" orient="horz" pos="1040" userDrawn="1">
          <p15:clr>
            <a:srgbClr val="A4A3A4"/>
          </p15:clr>
        </p15:guide>
        <p15:guide id="5" orient="horz" pos="548" userDrawn="1">
          <p15:clr>
            <a:srgbClr val="A4A3A4"/>
          </p15:clr>
        </p15:guide>
        <p15:guide id="6" pos="9461" userDrawn="1">
          <p15:clr>
            <a:srgbClr val="A4A3A4"/>
          </p15:clr>
        </p15:guide>
        <p15:guide id="7" pos="2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8B9"/>
    <a:srgbClr val="E7F5FE"/>
    <a:srgbClr val="F8E9FB"/>
    <a:srgbClr val="A2C9F4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7292" autoAdjust="0"/>
  </p:normalViewPr>
  <p:slideViewPr>
    <p:cSldViewPr snapToGrid="0">
      <p:cViewPr varScale="1">
        <p:scale>
          <a:sx n="93" d="100"/>
          <a:sy n="93" d="100"/>
        </p:scale>
        <p:origin x="294" y="84"/>
      </p:cViewPr>
      <p:guideLst>
        <p:guide orient="horz" pos="2722"/>
        <p:guide pos="4839"/>
        <p:guide orient="horz" pos="5218"/>
        <p:guide orient="horz" pos="1040"/>
        <p:guide orient="horz" pos="548"/>
        <p:guide pos="9461"/>
        <p:guide pos="2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641C7-BDA4-4F6D-A4A1-DAEE3A787AB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0D3E2E-222E-4043-A8A3-6745D395BDAC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tx1"/>
              </a:solidFill>
            </a:rPr>
            <a:t>АО  «</a:t>
          </a:r>
          <a:r>
            <a:rPr lang="ru-RU" sz="1200" b="1" i="1" dirty="0" err="1" smtClean="0">
              <a:solidFill>
                <a:schemeClr val="tx1"/>
              </a:solidFill>
            </a:rPr>
            <a:t>Чувашхлебопродукт</a:t>
          </a:r>
          <a:r>
            <a:rPr lang="ru-RU" sz="1200" b="1" i="1" dirty="0" smtClean="0">
              <a:solidFill>
                <a:schemeClr val="tx1"/>
              </a:solidFill>
            </a:rPr>
            <a:t>» </a:t>
          </a:r>
          <a:br>
            <a:rPr lang="ru-RU" sz="1200" b="1" i="1" dirty="0" smtClean="0">
              <a:solidFill>
                <a:schemeClr val="tx1"/>
              </a:solidFill>
            </a:rPr>
          </a:br>
          <a:r>
            <a:rPr lang="ru-RU" sz="1200" b="1" i="1" dirty="0" smtClean="0">
              <a:solidFill>
                <a:schemeClr val="accent1">
                  <a:lumMod val="75000"/>
                </a:schemeClr>
              </a:solidFill>
            </a:rPr>
            <a:t>(118,8 млн рублей)</a:t>
          </a:r>
          <a:endParaRPr lang="ru-RU" sz="1200" b="1" i="1" dirty="0">
            <a:solidFill>
              <a:schemeClr val="accent1">
                <a:lumMod val="75000"/>
              </a:schemeClr>
            </a:solidFill>
          </a:endParaRPr>
        </a:p>
      </dgm:t>
    </dgm:pt>
    <dgm:pt modelId="{A340D21D-8E58-4A89-99BC-4C8454849AAE}" type="parTrans" cxnId="{4D13DDAA-ECE3-47EB-97C0-28EC2FD1DD64}">
      <dgm:prSet/>
      <dgm:spPr/>
      <dgm:t>
        <a:bodyPr/>
        <a:lstStyle/>
        <a:p>
          <a:endParaRPr lang="ru-RU"/>
        </a:p>
      </dgm:t>
    </dgm:pt>
    <dgm:pt modelId="{47D77F3A-D612-47DB-86D7-81F326BD14B3}" type="sibTrans" cxnId="{4D13DDAA-ECE3-47EB-97C0-28EC2FD1DD64}">
      <dgm:prSet/>
      <dgm:spPr/>
      <dgm:t>
        <a:bodyPr/>
        <a:lstStyle/>
        <a:p>
          <a:endParaRPr lang="ru-RU"/>
        </a:p>
      </dgm:t>
    </dgm:pt>
    <dgm:pt modelId="{48A2FE9C-9274-4137-B9C2-7C927F5FC389}">
      <dgm:prSet phldrT="[Текст]" custT="1"/>
      <dgm:spPr/>
      <dgm:t>
        <a:bodyPr/>
        <a:lstStyle/>
        <a:p>
          <a:r>
            <a:rPr lang="ru-RU" sz="1200" b="1" i="1" dirty="0" smtClean="0"/>
            <a:t>ОАО «Птицефабрика «Свердловская» </a:t>
          </a:r>
          <a:br>
            <a:rPr lang="ru-RU" sz="1200" b="1" i="1" dirty="0" smtClean="0"/>
          </a:br>
          <a:r>
            <a:rPr lang="ru-RU" sz="1200" b="1" i="1" dirty="0" smtClean="0">
              <a:solidFill>
                <a:schemeClr val="accent1">
                  <a:lumMod val="75000"/>
                </a:schemeClr>
              </a:solidFill>
            </a:rPr>
            <a:t>(70,2 млн рублей)</a:t>
          </a:r>
          <a:endParaRPr lang="ru-RU" sz="1200" b="1" i="1" dirty="0">
            <a:solidFill>
              <a:schemeClr val="accent1">
                <a:lumMod val="75000"/>
              </a:schemeClr>
            </a:solidFill>
          </a:endParaRPr>
        </a:p>
      </dgm:t>
    </dgm:pt>
    <dgm:pt modelId="{B25A90C0-5156-46E7-9365-E358F047F229}" type="parTrans" cxnId="{609F5732-5CAA-479A-9484-10C53BB76FA6}">
      <dgm:prSet/>
      <dgm:spPr/>
      <dgm:t>
        <a:bodyPr/>
        <a:lstStyle/>
        <a:p>
          <a:endParaRPr lang="ru-RU"/>
        </a:p>
      </dgm:t>
    </dgm:pt>
    <dgm:pt modelId="{ED70A566-8713-4097-8728-95D156B3E5B9}" type="sibTrans" cxnId="{609F5732-5CAA-479A-9484-10C53BB76FA6}">
      <dgm:prSet/>
      <dgm:spPr/>
      <dgm:t>
        <a:bodyPr/>
        <a:lstStyle/>
        <a:p>
          <a:endParaRPr lang="ru-RU"/>
        </a:p>
      </dgm:t>
    </dgm:pt>
    <dgm:pt modelId="{6D43C922-0F0B-4918-B2FD-E9F2A298A2E0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tx1"/>
              </a:solidFill>
            </a:rPr>
            <a:t>ОАО «Московско-Медынское агропромышленное предприятие»</a:t>
          </a:r>
          <a:r>
            <a:rPr lang="ru-RU" sz="1200" i="1" dirty="0" smtClean="0">
              <a:solidFill>
                <a:schemeClr val="accent1">
                  <a:lumMod val="75000"/>
                </a:schemeClr>
              </a:solidFill>
            </a:rPr>
            <a:t> </a:t>
          </a:r>
        </a:p>
        <a:p>
          <a:r>
            <a:rPr lang="ru-RU" sz="1200" b="1" i="1" dirty="0" smtClean="0">
              <a:solidFill>
                <a:schemeClr val="accent1">
                  <a:lumMod val="75000"/>
                </a:schemeClr>
              </a:solidFill>
            </a:rPr>
            <a:t>50 млн рублей</a:t>
          </a:r>
          <a:endParaRPr lang="ru-RU" sz="1200" b="1" i="1" dirty="0">
            <a:solidFill>
              <a:schemeClr val="accent1">
                <a:lumMod val="75000"/>
              </a:schemeClr>
            </a:solidFill>
          </a:endParaRPr>
        </a:p>
      </dgm:t>
    </dgm:pt>
    <dgm:pt modelId="{19CD7718-1CA8-48B9-AEC3-86A67DD36226}" type="parTrans" cxnId="{CCE47B44-B0FB-4BE6-9D2D-EFD42471CDAE}">
      <dgm:prSet/>
      <dgm:spPr/>
      <dgm:t>
        <a:bodyPr/>
        <a:lstStyle/>
        <a:p>
          <a:endParaRPr lang="ru-RU"/>
        </a:p>
      </dgm:t>
    </dgm:pt>
    <dgm:pt modelId="{3C34FB2D-B88D-4752-8853-4EC6DF62DFEF}" type="sibTrans" cxnId="{CCE47B44-B0FB-4BE6-9D2D-EFD42471CDAE}">
      <dgm:prSet/>
      <dgm:spPr/>
      <dgm:t>
        <a:bodyPr/>
        <a:lstStyle/>
        <a:p>
          <a:endParaRPr lang="ru-RU"/>
        </a:p>
      </dgm:t>
    </dgm:pt>
    <dgm:pt modelId="{C28603D4-2AF0-46AA-9F2B-EE56F06DCB7F}">
      <dgm:prSet phldrT="[Текст]" custT="1"/>
      <dgm:spPr/>
      <dgm:t>
        <a:bodyPr/>
        <a:lstStyle/>
        <a:p>
          <a:r>
            <a:rPr lang="ru-RU" sz="1200" b="1" i="1" dirty="0" smtClean="0"/>
            <a:t> </a:t>
          </a:r>
          <a:r>
            <a:rPr lang="ru-RU" sz="1200" b="1" i="1" dirty="0" smtClean="0">
              <a:solidFill>
                <a:schemeClr val="tx1"/>
              </a:solidFill>
            </a:rPr>
            <a:t>ОАО «Мясопродукты» </a:t>
          </a:r>
          <a:br>
            <a:rPr lang="ru-RU" sz="1200" b="1" i="1" dirty="0" smtClean="0">
              <a:solidFill>
                <a:schemeClr val="tx1"/>
              </a:solidFill>
            </a:rPr>
          </a:br>
          <a:r>
            <a:rPr lang="ru-RU" sz="1200" b="1" i="1" dirty="0" smtClean="0">
              <a:solidFill>
                <a:schemeClr val="accent1">
                  <a:lumMod val="75000"/>
                </a:schemeClr>
              </a:solidFill>
            </a:rPr>
            <a:t>(67,3 млн рублей)</a:t>
          </a:r>
          <a:endParaRPr lang="ru-RU" sz="1200" b="1" i="1" dirty="0">
            <a:solidFill>
              <a:schemeClr val="accent1">
                <a:lumMod val="75000"/>
              </a:schemeClr>
            </a:solidFill>
          </a:endParaRPr>
        </a:p>
      </dgm:t>
    </dgm:pt>
    <dgm:pt modelId="{3776DF3D-6E98-47D1-BD20-F1ED2334389E}" type="parTrans" cxnId="{6C28273E-1274-464A-B568-E0243C295128}">
      <dgm:prSet/>
      <dgm:spPr/>
      <dgm:t>
        <a:bodyPr/>
        <a:lstStyle/>
        <a:p>
          <a:endParaRPr lang="ru-RU"/>
        </a:p>
      </dgm:t>
    </dgm:pt>
    <dgm:pt modelId="{E8DCE802-EBC3-4019-83E9-A75748A3F0E6}" type="sibTrans" cxnId="{6C28273E-1274-464A-B568-E0243C295128}">
      <dgm:prSet/>
      <dgm:spPr/>
      <dgm:t>
        <a:bodyPr/>
        <a:lstStyle/>
        <a:p>
          <a:endParaRPr lang="ru-RU"/>
        </a:p>
      </dgm:t>
    </dgm:pt>
    <dgm:pt modelId="{8F9D1952-B72F-41C4-A99A-8EBF5B668551}">
      <dgm:prSet phldrT="[Текст]"/>
      <dgm:spPr/>
      <dgm:t>
        <a:bodyPr/>
        <a:lstStyle/>
        <a:p>
          <a:r>
            <a:rPr lang="ru-RU" b="1" i="1" dirty="0" smtClean="0"/>
            <a:t> </a:t>
          </a:r>
          <a:r>
            <a:rPr lang="ru-RU" b="1" i="1" dirty="0" smtClean="0">
              <a:solidFill>
                <a:schemeClr val="tx1"/>
              </a:solidFill>
            </a:rPr>
            <a:t>ОАО «Газпром» </a:t>
          </a:r>
          <a:br>
            <a:rPr lang="ru-RU" b="1" i="1" dirty="0" smtClean="0">
              <a:solidFill>
                <a:schemeClr val="tx1"/>
              </a:solidFill>
            </a:rPr>
          </a:br>
          <a:r>
            <a:rPr lang="ru-RU" b="1" i="1" dirty="0" smtClean="0">
              <a:solidFill>
                <a:schemeClr val="accent1">
                  <a:lumMod val="75000"/>
                </a:schemeClr>
              </a:solidFill>
            </a:rPr>
            <a:t>(35,5 млн рублей)</a:t>
          </a:r>
          <a:endParaRPr lang="ru-RU" b="1" i="1" dirty="0">
            <a:solidFill>
              <a:schemeClr val="accent1">
                <a:lumMod val="75000"/>
              </a:schemeClr>
            </a:solidFill>
          </a:endParaRPr>
        </a:p>
      </dgm:t>
    </dgm:pt>
    <dgm:pt modelId="{6B10ECDB-9F2C-4EBE-A50C-5DC63D805CC6}" type="parTrans" cxnId="{3BE5699D-0E1D-467E-A853-F44D64D250CF}">
      <dgm:prSet/>
      <dgm:spPr/>
      <dgm:t>
        <a:bodyPr/>
        <a:lstStyle/>
        <a:p>
          <a:endParaRPr lang="ru-RU"/>
        </a:p>
      </dgm:t>
    </dgm:pt>
    <dgm:pt modelId="{0FE4747F-C294-4650-8683-C9BCAC4E250E}" type="sibTrans" cxnId="{3BE5699D-0E1D-467E-A853-F44D64D250CF}">
      <dgm:prSet/>
      <dgm:spPr/>
      <dgm:t>
        <a:bodyPr/>
        <a:lstStyle/>
        <a:p>
          <a:endParaRPr lang="ru-RU"/>
        </a:p>
      </dgm:t>
    </dgm:pt>
    <dgm:pt modelId="{961965C2-8E3C-4543-A5ED-38AF6C685B15}" type="pres">
      <dgm:prSet presAssocID="{4AB641C7-BDA4-4F6D-A4A1-DAEE3A787AB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07AFCE9-C3A2-49A1-874B-BD456AF09701}" type="pres">
      <dgm:prSet presAssocID="{4AB641C7-BDA4-4F6D-A4A1-DAEE3A787AB1}" presName="pyramid" presStyleLbl="node1" presStyleIdx="0" presStyleCnt="1" custScaleX="107535" custScaleY="96845" custLinFactNeighborX="30652"/>
      <dgm:spPr/>
    </dgm:pt>
    <dgm:pt modelId="{60A0E607-62B2-4F71-9C91-1A536D7CEE7B}" type="pres">
      <dgm:prSet presAssocID="{4AB641C7-BDA4-4F6D-A4A1-DAEE3A787AB1}" presName="theList" presStyleCnt="0"/>
      <dgm:spPr/>
    </dgm:pt>
    <dgm:pt modelId="{141A1A98-6A1B-4912-8D17-66B2C4D7D305}" type="pres">
      <dgm:prSet presAssocID="{320D3E2E-222E-4043-A8A3-6745D395BDAC}" presName="aNode" presStyleLbl="fgAcc1" presStyleIdx="0" presStyleCnt="5" custScaleX="100316" custScaleY="301127" custLinFactY="-71267" custLinFactNeighborX="806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2425F-4C05-4075-9110-B3467FF092C9}" type="pres">
      <dgm:prSet presAssocID="{320D3E2E-222E-4043-A8A3-6745D395BDAC}" presName="aSpace" presStyleCnt="0"/>
      <dgm:spPr/>
    </dgm:pt>
    <dgm:pt modelId="{66878913-59EE-491A-86F3-41DEA438E9CB}" type="pres">
      <dgm:prSet presAssocID="{48A2FE9C-9274-4137-B9C2-7C927F5FC389}" presName="aNode" presStyleLbl="fgAcc1" presStyleIdx="1" presStyleCnt="5" custScaleX="100889" custScaleY="307825" custLinFactY="-26746" custLinFactNeighborX="476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144FF-744D-430D-8693-E70CAFA99246}" type="pres">
      <dgm:prSet presAssocID="{48A2FE9C-9274-4137-B9C2-7C927F5FC389}" presName="aSpace" presStyleCnt="0"/>
      <dgm:spPr/>
    </dgm:pt>
    <dgm:pt modelId="{AD5FDCE0-73A8-4DDB-8084-BB71E137DE72}" type="pres">
      <dgm:prSet presAssocID="{C28603D4-2AF0-46AA-9F2B-EE56F06DCB7F}" presName="aNode" presStyleLbl="fgAcc1" presStyleIdx="2" presStyleCnt="5" custScaleX="103225" custScaleY="316708" custLinFactNeighborX="9253" custLinFactNeighborY="98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0E060-9358-485C-A7E0-E5B1EFD71265}" type="pres">
      <dgm:prSet presAssocID="{C28603D4-2AF0-46AA-9F2B-EE56F06DCB7F}" presName="aSpace" presStyleCnt="0"/>
      <dgm:spPr/>
    </dgm:pt>
    <dgm:pt modelId="{0E5581AD-B2BE-4D0A-BAA2-C5FAB56C7125}" type="pres">
      <dgm:prSet presAssocID="{6D43C922-0F0B-4918-B2FD-E9F2A298A2E0}" presName="aNode" presStyleLbl="fgAcc1" presStyleIdx="3" presStyleCnt="5" custScaleX="102149" custScaleY="404704" custLinFactY="50227" custLinFactNeighborX="57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9F2DE-1237-4C20-958E-C2AF33AEF24F}" type="pres">
      <dgm:prSet presAssocID="{6D43C922-0F0B-4918-B2FD-E9F2A298A2E0}" presName="aSpace" presStyleCnt="0"/>
      <dgm:spPr/>
    </dgm:pt>
    <dgm:pt modelId="{1CCD8542-D458-4AA0-B674-AFE5AAA55906}" type="pres">
      <dgm:prSet presAssocID="{8F9D1952-B72F-41C4-A99A-8EBF5B668551}" presName="aNode" presStyleLbl="fgAcc1" presStyleIdx="4" presStyleCnt="5" custScaleX="103225" custScaleY="305142" custLinFactY="100000" custLinFactNeighborX="6658" custLinFactNeighborY="159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FE491-A382-4B05-A21F-67ACD8FC3B33}" type="pres">
      <dgm:prSet presAssocID="{8F9D1952-B72F-41C4-A99A-8EBF5B668551}" presName="aSpace" presStyleCnt="0"/>
      <dgm:spPr/>
    </dgm:pt>
  </dgm:ptLst>
  <dgm:cxnLst>
    <dgm:cxn modelId="{609F5732-5CAA-479A-9484-10C53BB76FA6}" srcId="{4AB641C7-BDA4-4F6D-A4A1-DAEE3A787AB1}" destId="{48A2FE9C-9274-4137-B9C2-7C927F5FC389}" srcOrd="1" destOrd="0" parTransId="{B25A90C0-5156-46E7-9365-E358F047F229}" sibTransId="{ED70A566-8713-4097-8728-95D156B3E5B9}"/>
    <dgm:cxn modelId="{DCFA129A-E1D6-4BED-8060-0BD7A0774C19}" type="presOf" srcId="{48A2FE9C-9274-4137-B9C2-7C927F5FC389}" destId="{66878913-59EE-491A-86F3-41DEA438E9CB}" srcOrd="0" destOrd="0" presId="urn:microsoft.com/office/officeart/2005/8/layout/pyramid2"/>
    <dgm:cxn modelId="{3BE5699D-0E1D-467E-A853-F44D64D250CF}" srcId="{4AB641C7-BDA4-4F6D-A4A1-DAEE3A787AB1}" destId="{8F9D1952-B72F-41C4-A99A-8EBF5B668551}" srcOrd="4" destOrd="0" parTransId="{6B10ECDB-9F2C-4EBE-A50C-5DC63D805CC6}" sibTransId="{0FE4747F-C294-4650-8683-C9BCAC4E250E}"/>
    <dgm:cxn modelId="{4D13DDAA-ECE3-47EB-97C0-28EC2FD1DD64}" srcId="{4AB641C7-BDA4-4F6D-A4A1-DAEE3A787AB1}" destId="{320D3E2E-222E-4043-A8A3-6745D395BDAC}" srcOrd="0" destOrd="0" parTransId="{A340D21D-8E58-4A89-99BC-4C8454849AAE}" sibTransId="{47D77F3A-D612-47DB-86D7-81F326BD14B3}"/>
    <dgm:cxn modelId="{CCE47B44-B0FB-4BE6-9D2D-EFD42471CDAE}" srcId="{4AB641C7-BDA4-4F6D-A4A1-DAEE3A787AB1}" destId="{6D43C922-0F0B-4918-B2FD-E9F2A298A2E0}" srcOrd="3" destOrd="0" parTransId="{19CD7718-1CA8-48B9-AEC3-86A67DD36226}" sibTransId="{3C34FB2D-B88D-4752-8853-4EC6DF62DFEF}"/>
    <dgm:cxn modelId="{502E97CE-DBF2-43DD-BEF9-5A8ED3AEAA88}" type="presOf" srcId="{320D3E2E-222E-4043-A8A3-6745D395BDAC}" destId="{141A1A98-6A1B-4912-8D17-66B2C4D7D305}" srcOrd="0" destOrd="0" presId="urn:microsoft.com/office/officeart/2005/8/layout/pyramid2"/>
    <dgm:cxn modelId="{6C28273E-1274-464A-B568-E0243C295128}" srcId="{4AB641C7-BDA4-4F6D-A4A1-DAEE3A787AB1}" destId="{C28603D4-2AF0-46AA-9F2B-EE56F06DCB7F}" srcOrd="2" destOrd="0" parTransId="{3776DF3D-6E98-47D1-BD20-F1ED2334389E}" sibTransId="{E8DCE802-EBC3-4019-83E9-A75748A3F0E6}"/>
    <dgm:cxn modelId="{46A320FB-13A6-4CA2-A02A-857517969751}" type="presOf" srcId="{8F9D1952-B72F-41C4-A99A-8EBF5B668551}" destId="{1CCD8542-D458-4AA0-B674-AFE5AAA55906}" srcOrd="0" destOrd="0" presId="urn:microsoft.com/office/officeart/2005/8/layout/pyramid2"/>
    <dgm:cxn modelId="{8A37AFE1-1CD0-433A-B26E-221D4AE4E992}" type="presOf" srcId="{C28603D4-2AF0-46AA-9F2B-EE56F06DCB7F}" destId="{AD5FDCE0-73A8-4DDB-8084-BB71E137DE72}" srcOrd="0" destOrd="0" presId="urn:microsoft.com/office/officeart/2005/8/layout/pyramid2"/>
    <dgm:cxn modelId="{6D19E230-9C10-454E-BBD9-2D3D2EE34BD1}" type="presOf" srcId="{4AB641C7-BDA4-4F6D-A4A1-DAEE3A787AB1}" destId="{961965C2-8E3C-4543-A5ED-38AF6C685B15}" srcOrd="0" destOrd="0" presId="urn:microsoft.com/office/officeart/2005/8/layout/pyramid2"/>
    <dgm:cxn modelId="{18F97A4E-6A5F-4D8B-BEC4-20799F73474E}" type="presOf" srcId="{6D43C922-0F0B-4918-B2FD-E9F2A298A2E0}" destId="{0E5581AD-B2BE-4D0A-BAA2-C5FAB56C7125}" srcOrd="0" destOrd="0" presId="urn:microsoft.com/office/officeart/2005/8/layout/pyramid2"/>
    <dgm:cxn modelId="{8B7D2EA2-87D4-495F-8815-7A6BC336B6C5}" type="presParOf" srcId="{961965C2-8E3C-4543-A5ED-38AF6C685B15}" destId="{D07AFCE9-C3A2-49A1-874B-BD456AF09701}" srcOrd="0" destOrd="0" presId="urn:microsoft.com/office/officeart/2005/8/layout/pyramid2"/>
    <dgm:cxn modelId="{FD9987BB-035D-4AE9-AB29-C21590A979F9}" type="presParOf" srcId="{961965C2-8E3C-4543-A5ED-38AF6C685B15}" destId="{60A0E607-62B2-4F71-9C91-1A536D7CEE7B}" srcOrd="1" destOrd="0" presId="urn:microsoft.com/office/officeart/2005/8/layout/pyramid2"/>
    <dgm:cxn modelId="{854F0A53-CA84-4575-98FD-6F1F3AFAAC05}" type="presParOf" srcId="{60A0E607-62B2-4F71-9C91-1A536D7CEE7B}" destId="{141A1A98-6A1B-4912-8D17-66B2C4D7D305}" srcOrd="0" destOrd="0" presId="urn:microsoft.com/office/officeart/2005/8/layout/pyramid2"/>
    <dgm:cxn modelId="{1970A1E3-A6D7-4D0C-AA76-3F9FD825083B}" type="presParOf" srcId="{60A0E607-62B2-4F71-9C91-1A536D7CEE7B}" destId="{2E42425F-4C05-4075-9110-B3467FF092C9}" srcOrd="1" destOrd="0" presId="urn:microsoft.com/office/officeart/2005/8/layout/pyramid2"/>
    <dgm:cxn modelId="{4CA75A58-B692-469E-91C2-5E576CECA561}" type="presParOf" srcId="{60A0E607-62B2-4F71-9C91-1A536D7CEE7B}" destId="{66878913-59EE-491A-86F3-41DEA438E9CB}" srcOrd="2" destOrd="0" presId="urn:microsoft.com/office/officeart/2005/8/layout/pyramid2"/>
    <dgm:cxn modelId="{97CB79E0-629E-4446-8A23-3CFCC5B9D621}" type="presParOf" srcId="{60A0E607-62B2-4F71-9C91-1A536D7CEE7B}" destId="{3A5144FF-744D-430D-8693-E70CAFA99246}" srcOrd="3" destOrd="0" presId="urn:microsoft.com/office/officeart/2005/8/layout/pyramid2"/>
    <dgm:cxn modelId="{5B9B3391-2C4D-4F96-8918-1A043F99F406}" type="presParOf" srcId="{60A0E607-62B2-4F71-9C91-1A536D7CEE7B}" destId="{AD5FDCE0-73A8-4DDB-8084-BB71E137DE72}" srcOrd="4" destOrd="0" presId="urn:microsoft.com/office/officeart/2005/8/layout/pyramid2"/>
    <dgm:cxn modelId="{8EB293C0-C5A7-4B37-BAA2-04D21ADFC5AB}" type="presParOf" srcId="{60A0E607-62B2-4F71-9C91-1A536D7CEE7B}" destId="{F190E060-9358-485C-A7E0-E5B1EFD71265}" srcOrd="5" destOrd="0" presId="urn:microsoft.com/office/officeart/2005/8/layout/pyramid2"/>
    <dgm:cxn modelId="{5755058B-8996-4CA5-89DF-A1C3338B2FD3}" type="presParOf" srcId="{60A0E607-62B2-4F71-9C91-1A536D7CEE7B}" destId="{0E5581AD-B2BE-4D0A-BAA2-C5FAB56C7125}" srcOrd="6" destOrd="0" presId="urn:microsoft.com/office/officeart/2005/8/layout/pyramid2"/>
    <dgm:cxn modelId="{5E18DBDB-0FC6-4835-9230-819A1A6F650E}" type="presParOf" srcId="{60A0E607-62B2-4F71-9C91-1A536D7CEE7B}" destId="{1FA9F2DE-1237-4C20-958E-C2AF33AEF24F}" srcOrd="7" destOrd="0" presId="urn:microsoft.com/office/officeart/2005/8/layout/pyramid2"/>
    <dgm:cxn modelId="{9B34C59A-AA94-4C18-8656-7147325BFD3C}" type="presParOf" srcId="{60A0E607-62B2-4F71-9C91-1A536D7CEE7B}" destId="{1CCD8542-D458-4AA0-B674-AFE5AAA55906}" srcOrd="8" destOrd="0" presId="urn:microsoft.com/office/officeart/2005/8/layout/pyramid2"/>
    <dgm:cxn modelId="{77519A2A-01F5-4B75-9C47-89552481D990}" type="presParOf" srcId="{60A0E607-62B2-4F71-9C91-1A536D7CEE7B}" destId="{157FE491-A382-4B05-A21F-67ACD8FC3B3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5ACAE6-4DD8-49AB-9E8D-E8EAD0E4624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B00ECA-8CB4-40BB-8E2F-DF8418C80F6F}">
      <dgm:prSet phldrT="[Текст]" custT="1"/>
      <dgm:spPr>
        <a:xfrm>
          <a:off x="1480855" y="310947"/>
          <a:ext cx="1272020" cy="43203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i="1" dirty="0"/>
            <a:t>Чувашская Республика </a:t>
          </a:r>
          <a:endParaRPr lang="ru-RU" sz="1200" b="1" i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i="1" dirty="0" smtClean="0">
              <a:solidFill>
                <a:schemeClr val="accent1">
                  <a:lumMod val="75000"/>
                </a:schemeClr>
              </a:solidFill>
            </a:rPr>
            <a:t>(107,3 </a:t>
          </a:r>
          <a:r>
            <a:rPr lang="ru-RU" sz="1200" b="1" i="1" dirty="0">
              <a:solidFill>
                <a:schemeClr val="accent1">
                  <a:lumMod val="75000"/>
                </a:schemeClr>
              </a:solidFill>
            </a:rPr>
            <a:t>млн </a:t>
          </a:r>
          <a:r>
            <a:rPr lang="ru-RU" sz="1200" b="1" i="1" dirty="0" smtClean="0">
              <a:solidFill>
                <a:schemeClr val="accent1">
                  <a:lumMod val="75000"/>
                </a:schemeClr>
              </a:solidFill>
            </a:rPr>
            <a:t>рублей)</a:t>
          </a:r>
          <a:endParaRPr lang="ru-RU" sz="1200" b="1" i="1" dirty="0">
            <a:solidFill>
              <a:schemeClr val="accent1">
                <a:lumMod val="75000"/>
              </a:schemeClr>
            </a:solidFill>
          </a:endParaRPr>
        </a:p>
      </dgm:t>
    </dgm:pt>
    <dgm:pt modelId="{73F7D090-31F7-43C2-BFB4-9E84E0988246}" type="parTrans" cxnId="{BA39A1F8-94D2-479A-AE1E-F0B46B95893D}">
      <dgm:prSet/>
      <dgm:spPr/>
      <dgm:t>
        <a:bodyPr/>
        <a:lstStyle/>
        <a:p>
          <a:endParaRPr lang="ru-RU"/>
        </a:p>
      </dgm:t>
    </dgm:pt>
    <dgm:pt modelId="{C2A9F102-2E68-4042-BFAF-B30E056D7159}" type="sibTrans" cxnId="{BA39A1F8-94D2-479A-AE1E-F0B46B95893D}">
      <dgm:prSet/>
      <dgm:spPr/>
      <dgm:t>
        <a:bodyPr/>
        <a:lstStyle/>
        <a:p>
          <a:endParaRPr lang="ru-RU"/>
        </a:p>
      </dgm:t>
    </dgm:pt>
    <dgm:pt modelId="{E002D5BD-F839-47DA-859A-B24193F01E73}">
      <dgm:prSet phldrT="[Текст]" custT="1"/>
      <dgm:spPr>
        <a:xfrm>
          <a:off x="1467715" y="790181"/>
          <a:ext cx="1272020" cy="43203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200" b="1" i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Свердловская область</a:t>
          </a:r>
        </a:p>
        <a:p>
          <a:r>
            <a:rPr lang="ru-RU" sz="1200" b="1" i="1" dirty="0" smtClean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(98,8 </a:t>
          </a:r>
          <a:r>
            <a:rPr lang="ru-RU" sz="1200" b="1" i="1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млн </a:t>
          </a:r>
          <a:r>
            <a:rPr lang="ru-RU" sz="1200" b="1" i="1" dirty="0" smtClean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рублей)</a:t>
          </a:r>
          <a:endParaRPr lang="ru-RU" sz="1200" b="1" dirty="0">
            <a:solidFill>
              <a:schemeClr val="accent1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1E68C47C-D503-486E-9FBA-32E78E6CDB0D}" type="parTrans" cxnId="{B800973D-A625-4BF9-8422-C3C48D089A2E}">
      <dgm:prSet/>
      <dgm:spPr/>
      <dgm:t>
        <a:bodyPr/>
        <a:lstStyle/>
        <a:p>
          <a:endParaRPr lang="ru-RU"/>
        </a:p>
      </dgm:t>
    </dgm:pt>
    <dgm:pt modelId="{F88CDDAC-6C76-41F7-90A9-0F46D0CD8FC3}" type="sibTrans" cxnId="{B800973D-A625-4BF9-8422-C3C48D089A2E}">
      <dgm:prSet/>
      <dgm:spPr/>
      <dgm:t>
        <a:bodyPr/>
        <a:lstStyle/>
        <a:p>
          <a:endParaRPr lang="ru-RU"/>
        </a:p>
      </dgm:t>
    </dgm:pt>
    <dgm:pt modelId="{D3388C16-6AB0-4433-A6CE-73F7DC711C03}">
      <dgm:prSet phldrT="[Текст]" custT="1"/>
      <dgm:spPr>
        <a:xfrm>
          <a:off x="1467715" y="1276218"/>
          <a:ext cx="1272020" cy="43203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200" b="1" i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Ненецкий АО</a:t>
          </a:r>
          <a:endParaRPr lang="ru-RU" sz="1200" b="1" i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r>
            <a:rPr lang="ru-RU" sz="1200" b="1" i="1" dirty="0" smtClean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(67,3 </a:t>
          </a:r>
          <a:r>
            <a:rPr lang="ru-RU" sz="1200" b="1" i="1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млн </a:t>
          </a:r>
          <a:r>
            <a:rPr lang="ru-RU" sz="1200" b="1" i="1" dirty="0" smtClean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рублей)</a:t>
          </a:r>
          <a:endParaRPr lang="ru-RU" sz="1200" b="1" i="1" dirty="0">
            <a:solidFill>
              <a:schemeClr val="accent1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AA60D838-F4BA-4F43-AD02-883220691995}" type="parTrans" cxnId="{F2FA505A-6529-451B-AE0D-15A3C03BFA09}">
      <dgm:prSet/>
      <dgm:spPr/>
      <dgm:t>
        <a:bodyPr/>
        <a:lstStyle/>
        <a:p>
          <a:endParaRPr lang="ru-RU"/>
        </a:p>
      </dgm:t>
    </dgm:pt>
    <dgm:pt modelId="{8065A01C-7836-4D30-9BD7-B450863201E3}" type="sibTrans" cxnId="{F2FA505A-6529-451B-AE0D-15A3C03BFA09}">
      <dgm:prSet/>
      <dgm:spPr/>
      <dgm:t>
        <a:bodyPr/>
        <a:lstStyle/>
        <a:p>
          <a:endParaRPr lang="ru-RU"/>
        </a:p>
      </dgm:t>
    </dgm:pt>
    <dgm:pt modelId="{22BAB8B0-25BF-44DB-A7DA-26EB127444C6}">
      <dgm:prSet phldrT="[Текст]" custT="1"/>
      <dgm:spPr>
        <a:xfrm>
          <a:off x="1467715" y="1762256"/>
          <a:ext cx="1272020" cy="43203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200" b="1" i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Калужская область</a:t>
          </a:r>
        </a:p>
        <a:p>
          <a:r>
            <a:rPr lang="ru-RU" sz="1200" b="1" i="1" dirty="0" smtClean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(50 млн рублей)</a:t>
          </a:r>
          <a:endParaRPr lang="ru-RU" sz="1200" b="1" i="1" dirty="0">
            <a:solidFill>
              <a:schemeClr val="accent1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34595EC3-0859-4450-A5BC-AF484062680F}" type="parTrans" cxnId="{4C5A3807-7CFD-4F38-8C6E-9E43314630FF}">
      <dgm:prSet/>
      <dgm:spPr/>
      <dgm:t>
        <a:bodyPr/>
        <a:lstStyle/>
        <a:p>
          <a:endParaRPr lang="ru-RU"/>
        </a:p>
      </dgm:t>
    </dgm:pt>
    <dgm:pt modelId="{163EF53D-0D6C-41D9-97B1-B8DBBEDC17B0}" type="sibTrans" cxnId="{4C5A3807-7CFD-4F38-8C6E-9E43314630FF}">
      <dgm:prSet/>
      <dgm:spPr/>
      <dgm:t>
        <a:bodyPr/>
        <a:lstStyle/>
        <a:p>
          <a:endParaRPr lang="ru-RU"/>
        </a:p>
      </dgm:t>
    </dgm:pt>
    <dgm:pt modelId="{C0969817-F066-4E16-A401-2F5C9FC82D5C}">
      <dgm:prSet phldrT="[Текст]" custT="1"/>
      <dgm:spPr>
        <a:xfrm>
          <a:off x="1467715" y="2248293"/>
          <a:ext cx="1272020" cy="43203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2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Оренбургская область</a:t>
          </a:r>
          <a:endParaRPr lang="ru-RU" sz="12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r>
            <a:rPr lang="ru-RU" sz="1200" b="1" i="1" dirty="0" smtClean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(36,2 </a:t>
          </a:r>
          <a:r>
            <a:rPr lang="ru-RU" sz="1200" b="1" i="1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млн </a:t>
          </a:r>
          <a:r>
            <a:rPr lang="ru-RU" sz="1200" b="1" i="1" dirty="0" smtClean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рублей)</a:t>
          </a:r>
          <a:endParaRPr lang="ru-RU" sz="1200" b="1" i="1" dirty="0">
            <a:solidFill>
              <a:schemeClr val="accent1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3A99E577-E634-4EDE-B71B-484172ED43E4}" type="parTrans" cxnId="{B545EDE9-681A-4A98-B752-F6C6FBF325BC}">
      <dgm:prSet/>
      <dgm:spPr/>
      <dgm:t>
        <a:bodyPr/>
        <a:lstStyle/>
        <a:p>
          <a:endParaRPr lang="ru-RU"/>
        </a:p>
      </dgm:t>
    </dgm:pt>
    <dgm:pt modelId="{F6043D2D-3215-463B-821A-CA3840AED061}" type="sibTrans" cxnId="{B545EDE9-681A-4A98-B752-F6C6FBF325BC}">
      <dgm:prSet/>
      <dgm:spPr/>
      <dgm:t>
        <a:bodyPr/>
        <a:lstStyle/>
        <a:p>
          <a:endParaRPr lang="ru-RU"/>
        </a:p>
      </dgm:t>
    </dgm:pt>
    <dgm:pt modelId="{A0E525E4-2CDA-48D8-9E3E-7E79A57C9A1E}" type="pres">
      <dgm:prSet presAssocID="{485ACAE6-4DD8-49AB-9E8D-E8EAD0E4624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9AB7D6A-FF6B-4B5C-AE07-128F50A0DC13}" type="pres">
      <dgm:prSet presAssocID="{485ACAE6-4DD8-49AB-9E8D-E8EAD0E46248}" presName="pyramid" presStyleLbl="node1" presStyleIdx="0" presStyleCnt="1" custScaleX="139984" custScaleY="100000" custLinFactY="-70898" custLinFactNeighborX="5882" custLinFactNeighborY="-100000"/>
      <dgm:spPr>
        <a:xfrm>
          <a:off x="604346" y="0"/>
          <a:ext cx="1956954" cy="3038475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8633376-16C4-4A9E-B3A5-E7C317893B62}" type="pres">
      <dgm:prSet presAssocID="{485ACAE6-4DD8-49AB-9E8D-E8EAD0E46248}" presName="theList" presStyleCnt="0"/>
      <dgm:spPr/>
    </dgm:pt>
    <dgm:pt modelId="{BA6F6152-E8C4-45FE-8468-9DEB30147830}" type="pres">
      <dgm:prSet presAssocID="{FDB00ECA-8CB4-40BB-8E2F-DF8418C80F6F}" presName="aNode" presStyleLbl="fgAcc1" presStyleIdx="0" presStyleCnt="5" custScaleX="115651" custScaleY="167337" custLinFactY="-3205" custLinFactNeighborX="5350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C3A4275-8117-4342-BB1B-45A6A3A63F9D}" type="pres">
      <dgm:prSet presAssocID="{FDB00ECA-8CB4-40BB-8E2F-DF8418C80F6F}" presName="aSpace" presStyleCnt="0"/>
      <dgm:spPr/>
    </dgm:pt>
    <dgm:pt modelId="{257C9466-18E6-437C-80C4-4F8201458321}" type="pres">
      <dgm:prSet presAssocID="{E002D5BD-F839-47DA-859A-B24193F01E73}" presName="aNode" presStyleLbl="fgAcc1" presStyleIdx="1" presStyleCnt="5" custScaleX="115488" custScaleY="154338" custLinFactNeighborX="3229" custLinFactNeighborY="168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ECE8AE5-67A3-48D2-BBA7-82F0609ACAB1}" type="pres">
      <dgm:prSet presAssocID="{E002D5BD-F839-47DA-859A-B24193F01E73}" presName="aSpace" presStyleCnt="0"/>
      <dgm:spPr/>
    </dgm:pt>
    <dgm:pt modelId="{15D26FCC-90E9-41A2-AB5F-F5FA8EB7DD4D}" type="pres">
      <dgm:prSet presAssocID="{D3388C16-6AB0-4433-A6CE-73F7DC711C03}" presName="aNode" presStyleLbl="fgAcc1" presStyleIdx="2" presStyleCnt="5" custScaleX="113878" custScaleY="147186" custLinFactY="18231" custLinFactNeighborX="2020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09D7A2C-E04C-4100-BB93-6DCD3E698913}" type="pres">
      <dgm:prSet presAssocID="{D3388C16-6AB0-4433-A6CE-73F7DC711C03}" presName="aSpace" presStyleCnt="0"/>
      <dgm:spPr/>
    </dgm:pt>
    <dgm:pt modelId="{11AABF9D-BA24-412A-83B2-B17C249DE18D}" type="pres">
      <dgm:prSet presAssocID="{22BAB8B0-25BF-44DB-A7DA-26EB127444C6}" presName="aNode" presStyleLbl="fgAcc1" presStyleIdx="3" presStyleCnt="5" custScaleX="118688" custScaleY="143858" custLinFactY="37086" custLinFactNeighborX="4153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F9717E-2786-4F2E-832C-4D30217D6C85}" type="pres">
      <dgm:prSet presAssocID="{22BAB8B0-25BF-44DB-A7DA-26EB127444C6}" presName="aSpace" presStyleCnt="0"/>
      <dgm:spPr/>
    </dgm:pt>
    <dgm:pt modelId="{56AC177A-3B61-40D1-814C-C55AC34CD6F5}" type="pres">
      <dgm:prSet presAssocID="{C0969817-F066-4E16-A401-2F5C9FC82D5C}" presName="aNode" presStyleLbl="fgAcc1" presStyleIdx="4" presStyleCnt="5" custScaleX="113318" custScaleY="161372" custLinFactY="43133" custLinFactNeighborX="4153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3C6D4A5-5490-46A9-95CA-08755E7893C8}" type="pres">
      <dgm:prSet presAssocID="{C0969817-F066-4E16-A401-2F5C9FC82D5C}" presName="aSpace" presStyleCnt="0"/>
      <dgm:spPr/>
    </dgm:pt>
  </dgm:ptLst>
  <dgm:cxnLst>
    <dgm:cxn modelId="{B545EDE9-681A-4A98-B752-F6C6FBF325BC}" srcId="{485ACAE6-4DD8-49AB-9E8D-E8EAD0E46248}" destId="{C0969817-F066-4E16-A401-2F5C9FC82D5C}" srcOrd="4" destOrd="0" parTransId="{3A99E577-E634-4EDE-B71B-484172ED43E4}" sibTransId="{F6043D2D-3215-463B-821A-CA3840AED061}"/>
    <dgm:cxn modelId="{64AAF64C-0E28-4645-BCE4-E48006437A3B}" type="presOf" srcId="{E002D5BD-F839-47DA-859A-B24193F01E73}" destId="{257C9466-18E6-437C-80C4-4F8201458321}" srcOrd="0" destOrd="0" presId="urn:microsoft.com/office/officeart/2005/8/layout/pyramid2"/>
    <dgm:cxn modelId="{6D973E02-25C5-4E10-AF8F-08F41EFD3766}" type="presOf" srcId="{D3388C16-6AB0-4433-A6CE-73F7DC711C03}" destId="{15D26FCC-90E9-41A2-AB5F-F5FA8EB7DD4D}" srcOrd="0" destOrd="0" presId="urn:microsoft.com/office/officeart/2005/8/layout/pyramid2"/>
    <dgm:cxn modelId="{BA39A1F8-94D2-479A-AE1E-F0B46B95893D}" srcId="{485ACAE6-4DD8-49AB-9E8D-E8EAD0E46248}" destId="{FDB00ECA-8CB4-40BB-8E2F-DF8418C80F6F}" srcOrd="0" destOrd="0" parTransId="{73F7D090-31F7-43C2-BFB4-9E84E0988246}" sibTransId="{C2A9F102-2E68-4042-BFAF-B30E056D7159}"/>
    <dgm:cxn modelId="{F2FA505A-6529-451B-AE0D-15A3C03BFA09}" srcId="{485ACAE6-4DD8-49AB-9E8D-E8EAD0E46248}" destId="{D3388C16-6AB0-4433-A6CE-73F7DC711C03}" srcOrd="2" destOrd="0" parTransId="{AA60D838-F4BA-4F43-AD02-883220691995}" sibTransId="{8065A01C-7836-4D30-9BD7-B450863201E3}"/>
    <dgm:cxn modelId="{B800973D-A625-4BF9-8422-C3C48D089A2E}" srcId="{485ACAE6-4DD8-49AB-9E8D-E8EAD0E46248}" destId="{E002D5BD-F839-47DA-859A-B24193F01E73}" srcOrd="1" destOrd="0" parTransId="{1E68C47C-D503-486E-9FBA-32E78E6CDB0D}" sibTransId="{F88CDDAC-6C76-41F7-90A9-0F46D0CD8FC3}"/>
    <dgm:cxn modelId="{37176680-54A2-498C-A38B-7CE55E19AF8D}" type="presOf" srcId="{C0969817-F066-4E16-A401-2F5C9FC82D5C}" destId="{56AC177A-3B61-40D1-814C-C55AC34CD6F5}" srcOrd="0" destOrd="0" presId="urn:microsoft.com/office/officeart/2005/8/layout/pyramid2"/>
    <dgm:cxn modelId="{7F0F549F-F45A-43DE-8EA3-94412A0C00BA}" type="presOf" srcId="{485ACAE6-4DD8-49AB-9E8D-E8EAD0E46248}" destId="{A0E525E4-2CDA-48D8-9E3E-7E79A57C9A1E}" srcOrd="0" destOrd="0" presId="urn:microsoft.com/office/officeart/2005/8/layout/pyramid2"/>
    <dgm:cxn modelId="{4C5A3807-7CFD-4F38-8C6E-9E43314630FF}" srcId="{485ACAE6-4DD8-49AB-9E8D-E8EAD0E46248}" destId="{22BAB8B0-25BF-44DB-A7DA-26EB127444C6}" srcOrd="3" destOrd="0" parTransId="{34595EC3-0859-4450-A5BC-AF484062680F}" sibTransId="{163EF53D-0D6C-41D9-97B1-B8DBBEDC17B0}"/>
    <dgm:cxn modelId="{2692AB17-63BC-455B-8D50-0C8B7C1D9DDC}" type="presOf" srcId="{22BAB8B0-25BF-44DB-A7DA-26EB127444C6}" destId="{11AABF9D-BA24-412A-83B2-B17C249DE18D}" srcOrd="0" destOrd="0" presId="urn:microsoft.com/office/officeart/2005/8/layout/pyramid2"/>
    <dgm:cxn modelId="{96FD3129-0345-4EE3-984E-26E600F87F3E}" type="presOf" srcId="{FDB00ECA-8CB4-40BB-8E2F-DF8418C80F6F}" destId="{BA6F6152-E8C4-45FE-8468-9DEB30147830}" srcOrd="0" destOrd="0" presId="urn:microsoft.com/office/officeart/2005/8/layout/pyramid2"/>
    <dgm:cxn modelId="{3DDC0D5E-AB98-43FC-BA91-036FD7B65FAF}" type="presParOf" srcId="{A0E525E4-2CDA-48D8-9E3E-7E79A57C9A1E}" destId="{99AB7D6A-FF6B-4B5C-AE07-128F50A0DC13}" srcOrd="0" destOrd="0" presId="urn:microsoft.com/office/officeart/2005/8/layout/pyramid2"/>
    <dgm:cxn modelId="{4A6C24BB-E30F-4FBA-A31A-30099D1335D2}" type="presParOf" srcId="{A0E525E4-2CDA-48D8-9E3E-7E79A57C9A1E}" destId="{88633376-16C4-4A9E-B3A5-E7C317893B62}" srcOrd="1" destOrd="0" presId="urn:microsoft.com/office/officeart/2005/8/layout/pyramid2"/>
    <dgm:cxn modelId="{B9D7A6D3-FA3D-4FA6-A921-600F6727A3DF}" type="presParOf" srcId="{88633376-16C4-4A9E-B3A5-E7C317893B62}" destId="{BA6F6152-E8C4-45FE-8468-9DEB30147830}" srcOrd="0" destOrd="0" presId="urn:microsoft.com/office/officeart/2005/8/layout/pyramid2"/>
    <dgm:cxn modelId="{296BBB66-516C-4EC7-99CC-ABA688DA4C54}" type="presParOf" srcId="{88633376-16C4-4A9E-B3A5-E7C317893B62}" destId="{2C3A4275-8117-4342-BB1B-45A6A3A63F9D}" srcOrd="1" destOrd="0" presId="urn:microsoft.com/office/officeart/2005/8/layout/pyramid2"/>
    <dgm:cxn modelId="{5F4078F3-D012-4272-95FE-CD16EADC3E78}" type="presParOf" srcId="{88633376-16C4-4A9E-B3A5-E7C317893B62}" destId="{257C9466-18E6-437C-80C4-4F8201458321}" srcOrd="2" destOrd="0" presId="urn:microsoft.com/office/officeart/2005/8/layout/pyramid2"/>
    <dgm:cxn modelId="{23260C07-2D11-459A-A310-4F28EBE0CEA9}" type="presParOf" srcId="{88633376-16C4-4A9E-B3A5-E7C317893B62}" destId="{7ECE8AE5-67A3-48D2-BBA7-82F0609ACAB1}" srcOrd="3" destOrd="0" presId="urn:microsoft.com/office/officeart/2005/8/layout/pyramid2"/>
    <dgm:cxn modelId="{57253055-6668-41BC-80BC-160FEF6E4852}" type="presParOf" srcId="{88633376-16C4-4A9E-B3A5-E7C317893B62}" destId="{15D26FCC-90E9-41A2-AB5F-F5FA8EB7DD4D}" srcOrd="4" destOrd="0" presId="urn:microsoft.com/office/officeart/2005/8/layout/pyramid2"/>
    <dgm:cxn modelId="{71946B5B-FE1D-4AC3-AB0A-91DC12A6DEAF}" type="presParOf" srcId="{88633376-16C4-4A9E-B3A5-E7C317893B62}" destId="{209D7A2C-E04C-4100-BB93-6DCD3E698913}" srcOrd="5" destOrd="0" presId="urn:microsoft.com/office/officeart/2005/8/layout/pyramid2"/>
    <dgm:cxn modelId="{D367AAB2-CCA5-4506-8DF5-B666E6F27999}" type="presParOf" srcId="{88633376-16C4-4A9E-B3A5-E7C317893B62}" destId="{11AABF9D-BA24-412A-83B2-B17C249DE18D}" srcOrd="6" destOrd="0" presId="urn:microsoft.com/office/officeart/2005/8/layout/pyramid2"/>
    <dgm:cxn modelId="{7A9D81F0-57DF-4D61-82F2-F52E9EDF32AB}" type="presParOf" srcId="{88633376-16C4-4A9E-B3A5-E7C317893B62}" destId="{D5F9717E-2786-4F2E-832C-4D30217D6C85}" srcOrd="7" destOrd="0" presId="urn:microsoft.com/office/officeart/2005/8/layout/pyramid2"/>
    <dgm:cxn modelId="{1E27DE7E-E180-4BD9-AEBE-1DE3686EF305}" type="presParOf" srcId="{88633376-16C4-4A9E-B3A5-E7C317893B62}" destId="{56AC177A-3B61-40D1-814C-C55AC34CD6F5}" srcOrd="8" destOrd="0" presId="urn:microsoft.com/office/officeart/2005/8/layout/pyramid2"/>
    <dgm:cxn modelId="{E9134CEA-8F0C-4405-92A4-C26495C5D98A}" type="presParOf" srcId="{88633376-16C4-4A9E-B3A5-E7C317893B62}" destId="{D3C6D4A5-5490-46A9-95CA-08755E7893C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5ACAE6-4DD8-49AB-9E8D-E8EAD0E4624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DB00ECA-8CB4-40BB-8E2F-DF8418C80F6F}">
      <dgm:prSet phldrT="[Текст]" custT="1"/>
      <dgm:spPr>
        <a:xfrm>
          <a:off x="1292259" y="328644"/>
          <a:ext cx="1309550" cy="47130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ru-RU" sz="1200" b="1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СПК Сельскохозяйственная артель (колхоз) «ПЕРВОМАЙСКИЙ»</a:t>
          </a:r>
        </a:p>
        <a:p>
          <a:pPr>
            <a:spcAft>
              <a:spcPct val="35000"/>
            </a:spcAft>
          </a:pPr>
          <a:r>
            <a:rPr lang="ru-RU" sz="1200" b="1" i="1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(50 </a:t>
          </a:r>
          <a:r>
            <a:rPr lang="ru-RU" sz="1200" b="1" i="1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млн </a:t>
          </a:r>
          <a:r>
            <a:rPr lang="ru-RU" sz="1200" b="1" i="1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рублей)</a:t>
          </a:r>
          <a:endParaRPr lang="ru-RU" sz="1200" b="1" dirty="0">
            <a:solidFill>
              <a:srgbClr val="5B9BD5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73F7D090-31F7-43C2-BFB4-9E84E0988246}" type="parTrans" cxnId="{BA39A1F8-94D2-479A-AE1E-F0B46B95893D}">
      <dgm:prSet/>
      <dgm:spPr/>
      <dgm:t>
        <a:bodyPr/>
        <a:lstStyle/>
        <a:p>
          <a:endParaRPr lang="ru-RU"/>
        </a:p>
      </dgm:t>
    </dgm:pt>
    <dgm:pt modelId="{C2A9F102-2E68-4042-BFAF-B30E056D7159}" type="sibTrans" cxnId="{BA39A1F8-94D2-479A-AE1E-F0B46B95893D}">
      <dgm:prSet/>
      <dgm:spPr/>
      <dgm:t>
        <a:bodyPr/>
        <a:lstStyle/>
        <a:p>
          <a:endParaRPr lang="ru-RU"/>
        </a:p>
      </dgm:t>
    </dgm:pt>
    <dgm:pt modelId="{E002D5BD-F839-47DA-859A-B24193F01E73}">
      <dgm:prSet phldrT="[Текст]" custT="1"/>
      <dgm:spPr>
        <a:xfrm>
          <a:off x="1280361" y="862016"/>
          <a:ext cx="1310292" cy="47130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200" b="1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СППК «РОССЕЛЬХОЗКООПЕРАЦИЯ»</a:t>
          </a:r>
        </a:p>
        <a:p>
          <a:r>
            <a:rPr lang="ru-RU" sz="1200" b="1" i="1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(55,8 </a:t>
          </a:r>
          <a:r>
            <a:rPr lang="ru-RU" sz="1200" b="1" i="1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млн </a:t>
          </a:r>
          <a:r>
            <a:rPr lang="ru-RU" sz="1200" b="1" i="1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рублей)</a:t>
          </a:r>
          <a:endParaRPr lang="ru-RU" sz="1200" b="1" dirty="0">
            <a:solidFill>
              <a:srgbClr val="5B9BD5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1E68C47C-D503-486E-9FBA-32E78E6CDB0D}" type="parTrans" cxnId="{B800973D-A625-4BF9-8422-C3C48D089A2E}">
      <dgm:prSet/>
      <dgm:spPr/>
      <dgm:t>
        <a:bodyPr/>
        <a:lstStyle/>
        <a:p>
          <a:endParaRPr lang="ru-RU"/>
        </a:p>
      </dgm:t>
    </dgm:pt>
    <dgm:pt modelId="{F88CDDAC-6C76-41F7-90A9-0F46D0CD8FC3}" type="sibTrans" cxnId="{B800973D-A625-4BF9-8422-C3C48D089A2E}">
      <dgm:prSet/>
      <dgm:spPr/>
      <dgm:t>
        <a:bodyPr/>
        <a:lstStyle/>
        <a:p>
          <a:endParaRPr lang="ru-RU"/>
        </a:p>
      </dgm:t>
    </dgm:pt>
    <dgm:pt modelId="{D3388C16-6AB0-4433-A6CE-73F7DC711C03}">
      <dgm:prSet phldrT="[Текст]" custT="1"/>
      <dgm:spPr>
        <a:xfrm>
          <a:off x="1296735" y="1392238"/>
          <a:ext cx="1297006" cy="47130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ru-RU" sz="12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СПК колхоз «Урал»</a:t>
          </a:r>
          <a:endParaRPr lang="ru-RU" sz="12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>
            <a:spcAft>
              <a:spcPct val="35000"/>
            </a:spcAft>
          </a:pPr>
          <a:r>
            <a:rPr lang="ru-RU" sz="1200" b="1" i="1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(35,5 </a:t>
          </a:r>
          <a:r>
            <a:rPr lang="ru-RU" sz="1200" b="1" i="1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млн </a:t>
          </a:r>
          <a:r>
            <a:rPr lang="ru-RU" sz="1200" b="1" i="1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рублей)</a:t>
          </a:r>
          <a:endParaRPr lang="ru-RU" sz="1200" b="1" dirty="0">
            <a:solidFill>
              <a:srgbClr val="5B9BD5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AA60D838-F4BA-4F43-AD02-883220691995}" type="parTrans" cxnId="{F2FA505A-6529-451B-AE0D-15A3C03BFA09}">
      <dgm:prSet/>
      <dgm:spPr/>
      <dgm:t>
        <a:bodyPr/>
        <a:lstStyle/>
        <a:p>
          <a:endParaRPr lang="ru-RU"/>
        </a:p>
      </dgm:t>
    </dgm:pt>
    <dgm:pt modelId="{8065A01C-7836-4D30-9BD7-B450863201E3}" type="sibTrans" cxnId="{F2FA505A-6529-451B-AE0D-15A3C03BFA09}">
      <dgm:prSet/>
      <dgm:spPr/>
      <dgm:t>
        <a:bodyPr/>
        <a:lstStyle/>
        <a:p>
          <a:endParaRPr lang="ru-RU"/>
        </a:p>
      </dgm:t>
    </dgm:pt>
    <dgm:pt modelId="{22BAB8B0-25BF-44DB-A7DA-26EB127444C6}">
      <dgm:prSet phldrT="[Текст]" custT="1"/>
      <dgm:spPr>
        <a:xfrm>
          <a:off x="1290272" y="1922461"/>
          <a:ext cx="1309933" cy="47130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ru-RU" sz="1200" b="1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СПК </a:t>
          </a:r>
          <a:r>
            <a:rPr lang="ru-RU" sz="12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«Мичуринский»</a:t>
          </a:r>
          <a:endParaRPr lang="ru-RU" sz="12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lang="ru-RU" sz="1200" b="1" i="1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(34,2 </a:t>
          </a:r>
          <a:r>
            <a:rPr lang="ru-RU" sz="1200" b="1" i="1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млн </a:t>
          </a:r>
          <a:r>
            <a:rPr lang="ru-RU" sz="1200" b="1" i="1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рублей)</a:t>
          </a:r>
          <a:endParaRPr lang="ru-RU" sz="1200" b="1" dirty="0">
            <a:solidFill>
              <a:srgbClr val="5B9BD5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34595EC3-0859-4450-A5BC-AF484062680F}" type="parTrans" cxnId="{4C5A3807-7CFD-4F38-8C6E-9E43314630FF}">
      <dgm:prSet/>
      <dgm:spPr/>
      <dgm:t>
        <a:bodyPr/>
        <a:lstStyle/>
        <a:p>
          <a:endParaRPr lang="ru-RU"/>
        </a:p>
      </dgm:t>
    </dgm:pt>
    <dgm:pt modelId="{163EF53D-0D6C-41D9-97B1-B8DBBEDC17B0}" type="sibTrans" cxnId="{4C5A3807-7CFD-4F38-8C6E-9E43314630FF}">
      <dgm:prSet/>
      <dgm:spPr/>
      <dgm:t>
        <a:bodyPr/>
        <a:lstStyle/>
        <a:p>
          <a:endParaRPr lang="ru-RU"/>
        </a:p>
      </dgm:t>
    </dgm:pt>
    <dgm:pt modelId="{C0969817-F066-4E16-A401-2F5C9FC82D5C}">
      <dgm:prSet phldrT="[Текст]" custT="1"/>
      <dgm:spPr>
        <a:xfrm>
          <a:off x="1277350" y="2452683"/>
          <a:ext cx="1335776" cy="47130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ru-RU" sz="12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СПК «</a:t>
          </a:r>
          <a:r>
            <a:rPr lang="ru-RU" sz="1200" b="1" i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Харп</a:t>
          </a:r>
          <a:r>
            <a:rPr lang="ru-RU" sz="12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»</a:t>
          </a:r>
          <a:endParaRPr lang="ru-RU" sz="12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>
            <a:spcAft>
              <a:spcPct val="35000"/>
            </a:spcAft>
          </a:pPr>
          <a:r>
            <a:rPr lang="ru-RU" sz="1200" b="1" i="1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(17,6 </a:t>
          </a:r>
          <a:r>
            <a:rPr lang="ru-RU" sz="1200" b="1" i="1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млн </a:t>
          </a:r>
          <a:r>
            <a:rPr lang="ru-RU" sz="1200" b="1" i="1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рублей)</a:t>
          </a:r>
          <a:endParaRPr lang="ru-RU" sz="1200" b="1" dirty="0">
            <a:solidFill>
              <a:srgbClr val="5B9BD5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F6043D2D-3215-463B-821A-CA3840AED061}" type="sibTrans" cxnId="{B545EDE9-681A-4A98-B752-F6C6FBF325BC}">
      <dgm:prSet/>
      <dgm:spPr/>
      <dgm:t>
        <a:bodyPr/>
        <a:lstStyle/>
        <a:p>
          <a:endParaRPr lang="ru-RU"/>
        </a:p>
      </dgm:t>
    </dgm:pt>
    <dgm:pt modelId="{3A99E577-E634-4EDE-B71B-484172ED43E4}" type="parTrans" cxnId="{B545EDE9-681A-4A98-B752-F6C6FBF325BC}">
      <dgm:prSet/>
      <dgm:spPr/>
      <dgm:t>
        <a:bodyPr/>
        <a:lstStyle/>
        <a:p>
          <a:endParaRPr lang="ru-RU"/>
        </a:p>
      </dgm:t>
    </dgm:pt>
    <dgm:pt modelId="{A0E525E4-2CDA-48D8-9E3E-7E79A57C9A1E}" type="pres">
      <dgm:prSet presAssocID="{485ACAE6-4DD8-49AB-9E8D-E8EAD0E46248}" presName="compositeShape" presStyleCnt="0">
        <dgm:presLayoutVars>
          <dgm:dir/>
          <dgm:resizeHandles/>
        </dgm:presLayoutVars>
      </dgm:prSet>
      <dgm:spPr/>
    </dgm:pt>
    <dgm:pt modelId="{99AB7D6A-FF6B-4B5C-AE07-128F50A0DC13}" type="pres">
      <dgm:prSet presAssocID="{485ACAE6-4DD8-49AB-9E8D-E8EAD0E46248}" presName="pyramid" presStyleLbl="node1" presStyleIdx="0" presStyleCnt="1" custScaleX="100071" custLinFactNeighborX="-407"/>
      <dgm:spPr>
        <a:xfrm>
          <a:off x="417852" y="0"/>
          <a:ext cx="1842807" cy="3314700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8633376-16C4-4A9E-B3A5-E7C317893B62}" type="pres">
      <dgm:prSet presAssocID="{485ACAE6-4DD8-49AB-9E8D-E8EAD0E46248}" presName="theList" presStyleCnt="0"/>
      <dgm:spPr/>
    </dgm:pt>
    <dgm:pt modelId="{BA6F6152-E8C4-45FE-8468-9DEB30147830}" type="pres">
      <dgm:prSet presAssocID="{FDB00ECA-8CB4-40BB-8E2F-DF8418C80F6F}" presName="aNode" presStyleLbl="fgAcc1" presStyleIdx="0" presStyleCnt="5" custScaleX="106977" custScaleY="974835" custLinFactY="599387" custLinFactNeighborX="-468" custLinFactNeighborY="6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C3A4275-8117-4342-BB1B-45A6A3A63F9D}" type="pres">
      <dgm:prSet presAssocID="{FDB00ECA-8CB4-40BB-8E2F-DF8418C80F6F}" presName="aSpace" presStyleCnt="0"/>
      <dgm:spPr/>
    </dgm:pt>
    <dgm:pt modelId="{257C9466-18E6-437C-80C4-4F8201458321}" type="pres">
      <dgm:prSet presAssocID="{E002D5BD-F839-47DA-859A-B24193F01E73}" presName="aNode" presStyleLbl="fgAcc1" presStyleIdx="1" presStyleCnt="5" custScaleX="108881" custScaleY="749354" custLinFactY="-1025913" custLinFactNeighborY="-1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ECE8AE5-67A3-48D2-BBA7-82F0609ACAB1}" type="pres">
      <dgm:prSet presAssocID="{E002D5BD-F839-47DA-859A-B24193F01E73}" presName="aSpace" presStyleCnt="0"/>
      <dgm:spPr/>
    </dgm:pt>
    <dgm:pt modelId="{15D26FCC-90E9-41A2-AB5F-F5FA8EB7DD4D}" type="pres">
      <dgm:prSet presAssocID="{D3388C16-6AB0-4433-A6CE-73F7DC711C03}" presName="aNode" presStyleLbl="fgAcc1" presStyleIdx="2" presStyleCnt="5" custScaleX="106320" custScaleY="570191" custLinFactY="65477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09D7A2C-E04C-4100-BB93-6DCD3E698913}" type="pres">
      <dgm:prSet presAssocID="{D3388C16-6AB0-4433-A6CE-73F7DC711C03}" presName="aSpace" presStyleCnt="0"/>
      <dgm:spPr/>
    </dgm:pt>
    <dgm:pt modelId="{11AABF9D-BA24-412A-83B2-B17C249DE18D}" type="pres">
      <dgm:prSet presAssocID="{22BAB8B0-25BF-44DB-A7DA-26EB127444C6}" presName="aNode" presStyleLbl="fgAcc1" presStyleIdx="3" presStyleCnt="5" custScaleX="106265" custScaleY="713875" custLinFactY="156695" custLinFactNeighborX="1768" custLinFactNeighborY="2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F9717E-2786-4F2E-832C-4D30217D6C85}" type="pres">
      <dgm:prSet presAssocID="{22BAB8B0-25BF-44DB-A7DA-26EB127444C6}" presName="aSpace" presStyleCnt="0"/>
      <dgm:spPr/>
    </dgm:pt>
    <dgm:pt modelId="{56AC177A-3B61-40D1-814C-C55AC34CD6F5}" type="pres">
      <dgm:prSet presAssocID="{C0969817-F066-4E16-A401-2F5C9FC82D5C}" presName="aNode" presStyleLbl="fgAcc1" presStyleIdx="4" presStyleCnt="5" custScaleX="105914" custScaleY="683148" custLinFactY="214926" custLinFactNeighborX="2362" custLinFactNeighborY="3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3C6D4A5-5490-46A9-95CA-08755E7893C8}" type="pres">
      <dgm:prSet presAssocID="{C0969817-F066-4E16-A401-2F5C9FC82D5C}" presName="aSpace" presStyleCnt="0"/>
      <dgm:spPr/>
    </dgm:pt>
  </dgm:ptLst>
  <dgm:cxnLst>
    <dgm:cxn modelId="{024AC29C-F58F-412C-B260-D9A3A91DB759}" type="presOf" srcId="{D3388C16-6AB0-4433-A6CE-73F7DC711C03}" destId="{15D26FCC-90E9-41A2-AB5F-F5FA8EB7DD4D}" srcOrd="0" destOrd="0" presId="urn:microsoft.com/office/officeart/2005/8/layout/pyramid2"/>
    <dgm:cxn modelId="{B545EDE9-681A-4A98-B752-F6C6FBF325BC}" srcId="{485ACAE6-4DD8-49AB-9E8D-E8EAD0E46248}" destId="{C0969817-F066-4E16-A401-2F5C9FC82D5C}" srcOrd="4" destOrd="0" parTransId="{3A99E577-E634-4EDE-B71B-484172ED43E4}" sibTransId="{F6043D2D-3215-463B-821A-CA3840AED061}"/>
    <dgm:cxn modelId="{FAE41009-8CD4-4337-BF5E-02E32596DC3B}" type="presOf" srcId="{485ACAE6-4DD8-49AB-9E8D-E8EAD0E46248}" destId="{A0E525E4-2CDA-48D8-9E3E-7E79A57C9A1E}" srcOrd="0" destOrd="0" presId="urn:microsoft.com/office/officeart/2005/8/layout/pyramid2"/>
    <dgm:cxn modelId="{B800973D-A625-4BF9-8422-C3C48D089A2E}" srcId="{485ACAE6-4DD8-49AB-9E8D-E8EAD0E46248}" destId="{E002D5BD-F839-47DA-859A-B24193F01E73}" srcOrd="1" destOrd="0" parTransId="{1E68C47C-D503-486E-9FBA-32E78E6CDB0D}" sibTransId="{F88CDDAC-6C76-41F7-90A9-0F46D0CD8FC3}"/>
    <dgm:cxn modelId="{BCF4635C-1347-4DEF-8963-99AE92F618EF}" type="presOf" srcId="{C0969817-F066-4E16-A401-2F5C9FC82D5C}" destId="{56AC177A-3B61-40D1-814C-C55AC34CD6F5}" srcOrd="0" destOrd="0" presId="urn:microsoft.com/office/officeart/2005/8/layout/pyramid2"/>
    <dgm:cxn modelId="{0EAE8DB6-799D-4A63-9D8A-FAA0ED928C83}" type="presOf" srcId="{FDB00ECA-8CB4-40BB-8E2F-DF8418C80F6F}" destId="{BA6F6152-E8C4-45FE-8468-9DEB30147830}" srcOrd="0" destOrd="0" presId="urn:microsoft.com/office/officeart/2005/8/layout/pyramid2"/>
    <dgm:cxn modelId="{5DB61F35-7366-47E0-A823-FB69550817FA}" type="presOf" srcId="{22BAB8B0-25BF-44DB-A7DA-26EB127444C6}" destId="{11AABF9D-BA24-412A-83B2-B17C249DE18D}" srcOrd="0" destOrd="0" presId="urn:microsoft.com/office/officeart/2005/8/layout/pyramid2"/>
    <dgm:cxn modelId="{F2FA505A-6529-451B-AE0D-15A3C03BFA09}" srcId="{485ACAE6-4DD8-49AB-9E8D-E8EAD0E46248}" destId="{D3388C16-6AB0-4433-A6CE-73F7DC711C03}" srcOrd="2" destOrd="0" parTransId="{AA60D838-F4BA-4F43-AD02-883220691995}" sibTransId="{8065A01C-7836-4D30-9BD7-B450863201E3}"/>
    <dgm:cxn modelId="{BFA87480-6C4E-4B05-B4CA-B93401CE60A1}" type="presOf" srcId="{E002D5BD-F839-47DA-859A-B24193F01E73}" destId="{257C9466-18E6-437C-80C4-4F8201458321}" srcOrd="0" destOrd="0" presId="urn:microsoft.com/office/officeart/2005/8/layout/pyramid2"/>
    <dgm:cxn modelId="{4C5A3807-7CFD-4F38-8C6E-9E43314630FF}" srcId="{485ACAE6-4DD8-49AB-9E8D-E8EAD0E46248}" destId="{22BAB8B0-25BF-44DB-A7DA-26EB127444C6}" srcOrd="3" destOrd="0" parTransId="{34595EC3-0859-4450-A5BC-AF484062680F}" sibTransId="{163EF53D-0D6C-41D9-97B1-B8DBBEDC17B0}"/>
    <dgm:cxn modelId="{BA39A1F8-94D2-479A-AE1E-F0B46B95893D}" srcId="{485ACAE6-4DD8-49AB-9E8D-E8EAD0E46248}" destId="{FDB00ECA-8CB4-40BB-8E2F-DF8418C80F6F}" srcOrd="0" destOrd="0" parTransId="{73F7D090-31F7-43C2-BFB4-9E84E0988246}" sibTransId="{C2A9F102-2E68-4042-BFAF-B30E056D7159}"/>
    <dgm:cxn modelId="{7B25CADF-5351-43F6-A41A-2A8B1BC8A086}" type="presParOf" srcId="{A0E525E4-2CDA-48D8-9E3E-7E79A57C9A1E}" destId="{99AB7D6A-FF6B-4B5C-AE07-128F50A0DC13}" srcOrd="0" destOrd="0" presId="urn:microsoft.com/office/officeart/2005/8/layout/pyramid2"/>
    <dgm:cxn modelId="{1589D1BA-1A8C-4FAD-9558-0B1F31203457}" type="presParOf" srcId="{A0E525E4-2CDA-48D8-9E3E-7E79A57C9A1E}" destId="{88633376-16C4-4A9E-B3A5-E7C317893B62}" srcOrd="1" destOrd="0" presId="urn:microsoft.com/office/officeart/2005/8/layout/pyramid2"/>
    <dgm:cxn modelId="{C938A5D7-6878-4A00-8D11-63F817C861AF}" type="presParOf" srcId="{88633376-16C4-4A9E-B3A5-E7C317893B62}" destId="{BA6F6152-E8C4-45FE-8468-9DEB30147830}" srcOrd="0" destOrd="0" presId="urn:microsoft.com/office/officeart/2005/8/layout/pyramid2"/>
    <dgm:cxn modelId="{8A3A82A9-4B36-4660-B04C-3BAFEB428164}" type="presParOf" srcId="{88633376-16C4-4A9E-B3A5-E7C317893B62}" destId="{2C3A4275-8117-4342-BB1B-45A6A3A63F9D}" srcOrd="1" destOrd="0" presId="urn:microsoft.com/office/officeart/2005/8/layout/pyramid2"/>
    <dgm:cxn modelId="{BCF01CA8-EF21-4CDE-9141-D4C1BA77BE68}" type="presParOf" srcId="{88633376-16C4-4A9E-B3A5-E7C317893B62}" destId="{257C9466-18E6-437C-80C4-4F8201458321}" srcOrd="2" destOrd="0" presId="urn:microsoft.com/office/officeart/2005/8/layout/pyramid2"/>
    <dgm:cxn modelId="{1B6BC73F-649F-4F3D-9173-8FBE2C9F8057}" type="presParOf" srcId="{88633376-16C4-4A9E-B3A5-E7C317893B62}" destId="{7ECE8AE5-67A3-48D2-BBA7-82F0609ACAB1}" srcOrd="3" destOrd="0" presId="urn:microsoft.com/office/officeart/2005/8/layout/pyramid2"/>
    <dgm:cxn modelId="{5D347B4D-D59E-479D-A77B-97D126A1DD4A}" type="presParOf" srcId="{88633376-16C4-4A9E-B3A5-E7C317893B62}" destId="{15D26FCC-90E9-41A2-AB5F-F5FA8EB7DD4D}" srcOrd="4" destOrd="0" presId="urn:microsoft.com/office/officeart/2005/8/layout/pyramid2"/>
    <dgm:cxn modelId="{FC8AF0D4-2158-46AE-ABCA-41E357619C83}" type="presParOf" srcId="{88633376-16C4-4A9E-B3A5-E7C317893B62}" destId="{209D7A2C-E04C-4100-BB93-6DCD3E698913}" srcOrd="5" destOrd="0" presId="urn:microsoft.com/office/officeart/2005/8/layout/pyramid2"/>
    <dgm:cxn modelId="{D19C2B71-9D85-4DA3-94CB-0466DDB95D61}" type="presParOf" srcId="{88633376-16C4-4A9E-B3A5-E7C317893B62}" destId="{11AABF9D-BA24-412A-83B2-B17C249DE18D}" srcOrd="6" destOrd="0" presId="urn:microsoft.com/office/officeart/2005/8/layout/pyramid2"/>
    <dgm:cxn modelId="{BA3F26F3-C3D7-44B9-983C-5821901E6D95}" type="presParOf" srcId="{88633376-16C4-4A9E-B3A5-E7C317893B62}" destId="{D5F9717E-2786-4F2E-832C-4D30217D6C85}" srcOrd="7" destOrd="0" presId="urn:microsoft.com/office/officeart/2005/8/layout/pyramid2"/>
    <dgm:cxn modelId="{3727FF35-716B-42A1-9F64-9C8FE92E652B}" type="presParOf" srcId="{88633376-16C4-4A9E-B3A5-E7C317893B62}" destId="{56AC177A-3B61-40D1-814C-C55AC34CD6F5}" srcOrd="8" destOrd="0" presId="urn:microsoft.com/office/officeart/2005/8/layout/pyramid2"/>
    <dgm:cxn modelId="{21DCA726-A222-4B00-8CCF-04CE637647C0}" type="presParOf" srcId="{88633376-16C4-4A9E-B3A5-E7C317893B62}" destId="{D3C6D4A5-5490-46A9-95CA-08755E7893C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AFCE9-C3A2-49A1-874B-BD456AF09701}">
      <dsp:nvSpPr>
        <dsp:cNvPr id="0" name=""/>
        <dsp:cNvSpPr/>
      </dsp:nvSpPr>
      <dsp:spPr>
        <a:xfrm>
          <a:off x="661622" y="54692"/>
          <a:ext cx="3728252" cy="33576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A1A98-6A1B-4912-8D17-66B2C4D7D305}">
      <dsp:nvSpPr>
        <dsp:cNvPr id="0" name=""/>
        <dsp:cNvSpPr/>
      </dsp:nvSpPr>
      <dsp:spPr>
        <a:xfrm>
          <a:off x="2129195" y="211287"/>
          <a:ext cx="2260679" cy="491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1"/>
              </a:solidFill>
            </a:rPr>
            <a:t>АО  «</a:t>
          </a:r>
          <a:r>
            <a:rPr lang="ru-RU" sz="1200" b="1" i="1" kern="1200" dirty="0" err="1" smtClean="0">
              <a:solidFill>
                <a:schemeClr val="tx1"/>
              </a:solidFill>
            </a:rPr>
            <a:t>Чувашхлебопродукт</a:t>
          </a:r>
          <a:r>
            <a:rPr lang="ru-RU" sz="1200" b="1" i="1" kern="1200" dirty="0" smtClean="0">
              <a:solidFill>
                <a:schemeClr val="tx1"/>
              </a:solidFill>
            </a:rPr>
            <a:t>» </a:t>
          </a:r>
          <a:br>
            <a:rPr lang="ru-RU" sz="1200" b="1" i="1" kern="1200" dirty="0" smtClean="0">
              <a:solidFill>
                <a:schemeClr val="tx1"/>
              </a:solidFill>
            </a:rPr>
          </a:br>
          <a:r>
            <a:rPr lang="ru-RU" sz="1200" b="1" i="1" kern="1200" dirty="0" smtClean="0">
              <a:solidFill>
                <a:schemeClr val="accent1">
                  <a:lumMod val="75000"/>
                </a:schemeClr>
              </a:solidFill>
            </a:rPr>
            <a:t>(118,8 млн рублей)</a:t>
          </a:r>
          <a:endParaRPr lang="ru-RU" sz="1200" b="1" i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153184" y="235276"/>
        <a:ext cx="2212701" cy="443441"/>
      </dsp:txXfrm>
    </dsp:sp>
    <dsp:sp modelId="{66878913-59EE-491A-86F3-41DEA438E9CB}">
      <dsp:nvSpPr>
        <dsp:cNvPr id="0" name=""/>
        <dsp:cNvSpPr/>
      </dsp:nvSpPr>
      <dsp:spPr>
        <a:xfrm>
          <a:off x="2079371" y="795761"/>
          <a:ext cx="2273592" cy="502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ОАО «Птицефабрика «Свердловская» </a:t>
          </a:r>
          <a:br>
            <a:rPr lang="ru-RU" sz="1200" b="1" i="1" kern="1200" dirty="0" smtClean="0"/>
          </a:br>
          <a:r>
            <a:rPr lang="ru-RU" sz="1200" b="1" i="1" kern="1200" dirty="0" smtClean="0">
              <a:solidFill>
                <a:schemeClr val="accent1">
                  <a:lumMod val="75000"/>
                </a:schemeClr>
              </a:solidFill>
            </a:rPr>
            <a:t>(70,2 млн рублей)</a:t>
          </a:r>
          <a:endParaRPr lang="ru-RU" sz="1200" b="1" i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103894" y="820284"/>
        <a:ext cx="2224546" cy="453304"/>
      </dsp:txXfrm>
    </dsp:sp>
    <dsp:sp modelId="{AD5FDCE0-73A8-4DDB-8084-BB71E137DE72}">
      <dsp:nvSpPr>
        <dsp:cNvPr id="0" name=""/>
        <dsp:cNvSpPr/>
      </dsp:nvSpPr>
      <dsp:spPr>
        <a:xfrm>
          <a:off x="2063639" y="1402564"/>
          <a:ext cx="2326235" cy="5168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 </a:t>
          </a:r>
          <a:r>
            <a:rPr lang="ru-RU" sz="1200" b="1" i="1" kern="1200" dirty="0" smtClean="0">
              <a:solidFill>
                <a:schemeClr val="tx1"/>
              </a:solidFill>
            </a:rPr>
            <a:t>ОАО «Мясопродукты» </a:t>
          </a:r>
          <a:br>
            <a:rPr lang="ru-RU" sz="1200" b="1" i="1" kern="1200" dirty="0" smtClean="0">
              <a:solidFill>
                <a:schemeClr val="tx1"/>
              </a:solidFill>
            </a:rPr>
          </a:br>
          <a:r>
            <a:rPr lang="ru-RU" sz="1200" b="1" i="1" kern="1200" dirty="0" smtClean="0">
              <a:solidFill>
                <a:schemeClr val="accent1">
                  <a:lumMod val="75000"/>
                </a:schemeClr>
              </a:solidFill>
            </a:rPr>
            <a:t>(67,3 млн рублей)</a:t>
          </a:r>
          <a:endParaRPr lang="ru-RU" sz="1200" b="1" i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88869" y="1427794"/>
        <a:ext cx="2275775" cy="466386"/>
      </dsp:txXfrm>
    </dsp:sp>
    <dsp:sp modelId="{0E5581AD-B2BE-4D0A-BAA2-C5FAB56C7125}">
      <dsp:nvSpPr>
        <dsp:cNvPr id="0" name=""/>
        <dsp:cNvSpPr/>
      </dsp:nvSpPr>
      <dsp:spPr>
        <a:xfrm>
          <a:off x="2087101" y="2022169"/>
          <a:ext cx="2301987" cy="6604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1"/>
              </a:solidFill>
            </a:rPr>
            <a:t>ОАО «Московско-Медынское агропромышленное предприятие»</a:t>
          </a:r>
          <a:r>
            <a:rPr lang="ru-RU" sz="1200" i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accent1">
                  <a:lumMod val="75000"/>
                </a:schemeClr>
              </a:solidFill>
            </a:rPr>
            <a:t>50 млн рублей</a:t>
          </a:r>
          <a:endParaRPr lang="ru-RU" sz="1200" b="1" i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119342" y="2054410"/>
        <a:ext cx="2237505" cy="595968"/>
      </dsp:txXfrm>
    </dsp:sp>
    <dsp:sp modelId="{1CCD8542-D458-4AA0-B674-AFE5AAA55906}">
      <dsp:nvSpPr>
        <dsp:cNvPr id="0" name=""/>
        <dsp:cNvSpPr/>
      </dsp:nvSpPr>
      <dsp:spPr>
        <a:xfrm>
          <a:off x="2063639" y="2796482"/>
          <a:ext cx="2326235" cy="4979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 </a:t>
          </a:r>
          <a:r>
            <a:rPr lang="ru-RU" sz="1200" b="1" i="1" kern="1200" dirty="0" smtClean="0">
              <a:solidFill>
                <a:schemeClr val="tx1"/>
              </a:solidFill>
            </a:rPr>
            <a:t>ОАО «Газпром» </a:t>
          </a:r>
          <a:br>
            <a:rPr lang="ru-RU" sz="1200" b="1" i="1" kern="1200" dirty="0" smtClean="0">
              <a:solidFill>
                <a:schemeClr val="tx1"/>
              </a:solidFill>
            </a:rPr>
          </a:br>
          <a:r>
            <a:rPr lang="ru-RU" sz="1200" b="1" i="1" kern="1200" dirty="0" smtClean="0">
              <a:solidFill>
                <a:schemeClr val="accent1">
                  <a:lumMod val="75000"/>
                </a:schemeClr>
              </a:solidFill>
            </a:rPr>
            <a:t>(35,5 млн рублей)</a:t>
          </a:r>
          <a:endParaRPr lang="ru-RU" sz="1200" b="1" i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87948" y="2820791"/>
        <a:ext cx="2277617" cy="449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B7D6A-FF6B-4B5C-AE07-128F50A0DC13}">
      <dsp:nvSpPr>
        <dsp:cNvPr id="0" name=""/>
        <dsp:cNvSpPr/>
      </dsp:nvSpPr>
      <dsp:spPr>
        <a:xfrm>
          <a:off x="425057" y="0"/>
          <a:ext cx="3333551" cy="3449025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F6152-E8C4-45FE-8468-9DEB30147830}">
      <dsp:nvSpPr>
        <dsp:cNvPr id="0" name=""/>
        <dsp:cNvSpPr/>
      </dsp:nvSpPr>
      <dsp:spPr>
        <a:xfrm>
          <a:off x="1913442" y="293414"/>
          <a:ext cx="1790158" cy="551786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/>
            <a:t>Чувашская Республика </a:t>
          </a:r>
          <a:endParaRPr lang="ru-RU" sz="1200" b="1" i="1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>
              <a:solidFill>
                <a:schemeClr val="accent1">
                  <a:lumMod val="75000"/>
                </a:schemeClr>
              </a:solidFill>
            </a:rPr>
            <a:t>(107,3 </a:t>
          </a:r>
          <a:r>
            <a:rPr lang="ru-RU" sz="1200" b="1" i="1" kern="1200" dirty="0">
              <a:solidFill>
                <a:schemeClr val="accent1">
                  <a:lumMod val="75000"/>
                </a:schemeClr>
              </a:solidFill>
            </a:rPr>
            <a:t>млн </a:t>
          </a:r>
          <a:r>
            <a:rPr lang="ru-RU" sz="1200" b="1" i="1" kern="1200" dirty="0" smtClean="0">
              <a:solidFill>
                <a:schemeClr val="accent1">
                  <a:lumMod val="75000"/>
                </a:schemeClr>
              </a:solidFill>
            </a:rPr>
            <a:t>рублей)</a:t>
          </a:r>
          <a:endParaRPr lang="ru-RU" sz="1200" b="1" i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940378" y="320350"/>
        <a:ext cx="1736286" cy="497914"/>
      </dsp:txXfrm>
    </dsp:sp>
    <dsp:sp modelId="{257C9466-18E6-437C-80C4-4F8201458321}">
      <dsp:nvSpPr>
        <dsp:cNvPr id="0" name=""/>
        <dsp:cNvSpPr/>
      </dsp:nvSpPr>
      <dsp:spPr>
        <a:xfrm>
          <a:off x="1881872" y="945135"/>
          <a:ext cx="1787635" cy="508922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Свердловская область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(98,8 </a:t>
          </a:r>
          <a:r>
            <a:rPr lang="ru-RU" sz="1200" b="1" i="1" kern="1200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млн </a:t>
          </a:r>
          <a:r>
            <a:rPr lang="ru-RU" sz="1200" b="1" i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рублей)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06716" y="969979"/>
        <a:ext cx="1737947" cy="459234"/>
      </dsp:txXfrm>
    </dsp:sp>
    <dsp:sp modelId="{15D26FCC-90E9-41A2-AB5F-F5FA8EB7DD4D}">
      <dsp:nvSpPr>
        <dsp:cNvPr id="0" name=""/>
        <dsp:cNvSpPr/>
      </dsp:nvSpPr>
      <dsp:spPr>
        <a:xfrm>
          <a:off x="1875619" y="1589681"/>
          <a:ext cx="1762714" cy="485339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Ненецкий АО</a:t>
          </a:r>
          <a:endParaRPr lang="ru-RU" sz="1200" b="1" i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(67,3 </a:t>
          </a:r>
          <a:r>
            <a:rPr lang="ru-RU" sz="1200" b="1" i="1" kern="1200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млн </a:t>
          </a:r>
          <a:r>
            <a:rPr lang="ru-RU" sz="1200" b="1" i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рублей)</a:t>
          </a:r>
          <a:endParaRPr lang="ru-RU" sz="1200" b="1" i="1" kern="1200" dirty="0">
            <a:solidFill>
              <a:schemeClr val="accent1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1899311" y="1613373"/>
        <a:ext cx="1715330" cy="437955"/>
      </dsp:txXfrm>
    </dsp:sp>
    <dsp:sp modelId="{11AABF9D-BA24-412A-83B2-B17C249DE18D}">
      <dsp:nvSpPr>
        <dsp:cNvPr id="0" name=""/>
        <dsp:cNvSpPr/>
      </dsp:nvSpPr>
      <dsp:spPr>
        <a:xfrm>
          <a:off x="1871409" y="2178412"/>
          <a:ext cx="1837168" cy="47436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Калужская область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(50 млн рублей)</a:t>
          </a:r>
          <a:endParaRPr lang="ru-RU" sz="1200" b="1" i="1" kern="1200" dirty="0">
            <a:solidFill>
              <a:schemeClr val="accent1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1894566" y="2201569"/>
        <a:ext cx="1790854" cy="428051"/>
      </dsp:txXfrm>
    </dsp:sp>
    <dsp:sp modelId="{56AC177A-3B61-40D1-814C-C55AC34CD6F5}">
      <dsp:nvSpPr>
        <dsp:cNvPr id="0" name=""/>
        <dsp:cNvSpPr/>
      </dsp:nvSpPr>
      <dsp:spPr>
        <a:xfrm>
          <a:off x="1912970" y="2713935"/>
          <a:ext cx="1754046" cy="532117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Оренбургская область</a:t>
          </a:r>
          <a:endParaRPr lang="ru-RU" sz="12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(36,2 </a:t>
          </a:r>
          <a:r>
            <a:rPr lang="ru-RU" sz="1200" b="1" i="1" kern="1200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млн </a:t>
          </a:r>
          <a:r>
            <a:rPr lang="ru-RU" sz="1200" b="1" i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рублей)</a:t>
          </a:r>
          <a:endParaRPr lang="ru-RU" sz="1200" b="1" i="1" kern="1200" dirty="0">
            <a:solidFill>
              <a:schemeClr val="accent1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38946" y="2739911"/>
        <a:ext cx="1702094" cy="480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B7D6A-FF6B-4B5C-AE07-128F50A0DC13}">
      <dsp:nvSpPr>
        <dsp:cNvPr id="0" name=""/>
        <dsp:cNvSpPr/>
      </dsp:nvSpPr>
      <dsp:spPr>
        <a:xfrm>
          <a:off x="-35458" y="0"/>
          <a:ext cx="3418238" cy="3415813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F6152-E8C4-45FE-8468-9DEB30147830}">
      <dsp:nvSpPr>
        <dsp:cNvPr id="0" name=""/>
        <dsp:cNvSpPr/>
      </dsp:nvSpPr>
      <dsp:spPr>
        <a:xfrm>
          <a:off x="1585815" y="833408"/>
          <a:ext cx="2375187" cy="708894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СПК Сельскохозяйственная артель (колхоз) «ПЕРВОМАЙСКИЙ»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(50 </a:t>
          </a:r>
          <a:r>
            <a:rPr lang="ru-RU" sz="1200" b="1" i="1" kern="1200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млн </a:t>
          </a:r>
          <a:r>
            <a:rPr lang="ru-RU" sz="1200" b="1" i="1" kern="1200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рублей)</a:t>
          </a:r>
          <a:endParaRPr lang="ru-RU" sz="1200" b="1" kern="1200" dirty="0">
            <a:solidFill>
              <a:srgbClr val="5B9BD5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20420" y="868013"/>
        <a:ext cx="2305977" cy="639684"/>
      </dsp:txXfrm>
    </dsp:sp>
    <dsp:sp modelId="{257C9466-18E6-437C-80C4-4F8201458321}">
      <dsp:nvSpPr>
        <dsp:cNvPr id="0" name=""/>
        <dsp:cNvSpPr/>
      </dsp:nvSpPr>
      <dsp:spPr>
        <a:xfrm>
          <a:off x="1575069" y="214954"/>
          <a:ext cx="2417461" cy="544926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СППК «РОССЕЛЬХОЗКООПЕРАЦИЯ»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(55,8 </a:t>
          </a:r>
          <a:r>
            <a:rPr lang="ru-RU" sz="1200" b="1" i="1" kern="1200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млн </a:t>
          </a:r>
          <a:r>
            <a:rPr lang="ru-RU" sz="1200" b="1" i="1" kern="1200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рублей)</a:t>
          </a:r>
          <a:endParaRPr lang="ru-RU" sz="1200" b="1" kern="1200" dirty="0">
            <a:solidFill>
              <a:srgbClr val="5B9BD5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01670" y="241555"/>
        <a:ext cx="2364259" cy="491724"/>
      </dsp:txXfrm>
    </dsp:sp>
    <dsp:sp modelId="{15D26FCC-90E9-41A2-AB5F-F5FA8EB7DD4D}">
      <dsp:nvSpPr>
        <dsp:cNvPr id="0" name=""/>
        <dsp:cNvSpPr/>
      </dsp:nvSpPr>
      <dsp:spPr>
        <a:xfrm>
          <a:off x="1603499" y="1671702"/>
          <a:ext cx="2360600" cy="414639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СПК колхоз «Урал»</a:t>
          </a:r>
          <a:endParaRPr lang="ru-RU" sz="12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(35,5 </a:t>
          </a:r>
          <a:r>
            <a:rPr lang="ru-RU" sz="1200" b="1" i="1" kern="1200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млн </a:t>
          </a:r>
          <a:r>
            <a:rPr lang="ru-RU" sz="1200" b="1" i="1" kern="1200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рублей)</a:t>
          </a:r>
          <a:endParaRPr lang="ru-RU" sz="1200" b="1" kern="1200" dirty="0">
            <a:solidFill>
              <a:srgbClr val="5B9BD5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23740" y="1691943"/>
        <a:ext cx="2320118" cy="374157"/>
      </dsp:txXfrm>
    </dsp:sp>
    <dsp:sp modelId="{11AABF9D-BA24-412A-83B2-B17C249DE18D}">
      <dsp:nvSpPr>
        <dsp:cNvPr id="0" name=""/>
        <dsp:cNvSpPr/>
      </dsp:nvSpPr>
      <dsp:spPr>
        <a:xfrm>
          <a:off x="1604110" y="2170855"/>
          <a:ext cx="2359378" cy="519126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СПК </a:t>
          </a:r>
          <a:r>
            <a:rPr lang="ru-RU" sz="12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«Мичуринский»</a:t>
          </a:r>
          <a:endParaRPr lang="ru-RU" sz="12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(34,2 </a:t>
          </a:r>
          <a:r>
            <a:rPr lang="ru-RU" sz="1200" b="1" i="1" kern="1200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млн </a:t>
          </a:r>
          <a:r>
            <a:rPr lang="ru-RU" sz="1200" b="1" i="1" kern="1200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рублей)</a:t>
          </a:r>
          <a:endParaRPr lang="ru-RU" sz="1200" b="1" kern="1200" dirty="0">
            <a:solidFill>
              <a:srgbClr val="5B9BD5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29452" y="2196197"/>
        <a:ext cx="2308694" cy="468442"/>
      </dsp:txXfrm>
    </dsp:sp>
    <dsp:sp modelId="{56AC177A-3B61-40D1-814C-C55AC34CD6F5}">
      <dsp:nvSpPr>
        <dsp:cNvPr id="0" name=""/>
        <dsp:cNvSpPr/>
      </dsp:nvSpPr>
      <dsp:spPr>
        <a:xfrm>
          <a:off x="1608006" y="2750506"/>
          <a:ext cx="2351585" cy="49678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СПК «</a:t>
          </a:r>
          <a:r>
            <a:rPr lang="ru-RU" sz="1200" b="1" i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Харп</a:t>
          </a:r>
          <a:r>
            <a:rPr lang="ru-RU" sz="12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»</a:t>
          </a:r>
          <a:endParaRPr lang="ru-RU" sz="12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(17,6 </a:t>
          </a:r>
          <a:r>
            <a:rPr lang="ru-RU" sz="1200" b="1" i="1" kern="1200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млн </a:t>
          </a:r>
          <a:r>
            <a:rPr lang="ru-RU" sz="1200" b="1" i="1" kern="1200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рублей)</a:t>
          </a:r>
          <a:endParaRPr lang="ru-RU" sz="1200" b="1" kern="1200" dirty="0">
            <a:solidFill>
              <a:srgbClr val="5B9BD5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32257" y="2774757"/>
        <a:ext cx="2303083" cy="448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359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6150" eaLnBrk="1" hangingPunct="1">
              <a:spcBef>
                <a:spcPct val="0"/>
              </a:spcBef>
            </a:pPr>
            <a:endParaRPr lang="ru-RU" altLang="ru-RU" sz="130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F448DE-EBDA-47F6-B730-C379865E055D}" type="slidenum">
              <a:rPr lang="ru-RU" altLang="ru-RU" smtClean="0">
                <a:latin typeface="Calibri" panose="020F0502020204030204" pitchFamily="34" charset="0"/>
              </a:rPr>
              <a:pPr/>
              <a:t>10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6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6150" eaLnBrk="1" hangingPunct="1">
              <a:spcBef>
                <a:spcPct val="0"/>
              </a:spcBef>
            </a:pPr>
            <a:endParaRPr lang="ru-RU" altLang="ru-RU" sz="130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E883F1-9C6E-41DB-B7B6-714E804EDEBA}" type="slidenum">
              <a:rPr lang="ru-RU" altLang="ru-RU" smtClean="0">
                <a:latin typeface="Calibri" panose="020F0502020204030204" pitchFamily="34" charset="0"/>
              </a:rPr>
              <a:pPr/>
              <a:t>2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3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6150" eaLnBrk="1" hangingPunct="1">
              <a:spcBef>
                <a:spcPct val="0"/>
              </a:spcBef>
            </a:pPr>
            <a:endParaRPr lang="ru-RU" altLang="ru-RU" sz="130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1C980A-5AFF-4326-9D27-EBE32FDC07F7}" type="slidenum">
              <a:rPr lang="ru-RU" altLang="ru-RU" smtClean="0">
                <a:latin typeface="Calibri" panose="020F0502020204030204" pitchFamily="34" charset="0"/>
              </a:rPr>
              <a:pPr/>
              <a:t>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1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6150" eaLnBrk="1" hangingPunct="1">
              <a:spcBef>
                <a:spcPct val="0"/>
              </a:spcBef>
            </a:pPr>
            <a:endParaRPr lang="ru-RU" altLang="ru-RU" sz="130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DB8FE9-F1FD-407A-AA41-B0D0F372A832}" type="slidenum">
              <a:rPr lang="ru-RU" altLang="ru-RU" smtClean="0"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3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6150" eaLnBrk="1" hangingPunct="1">
              <a:spcBef>
                <a:spcPct val="0"/>
              </a:spcBef>
            </a:pPr>
            <a:endParaRPr lang="ru-RU" altLang="ru-RU" sz="130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622580-9187-4A99-BFE0-8C45625FD808}" type="slidenum">
              <a:rPr lang="ru-RU" altLang="ru-RU">
                <a:latin typeface="Calibri" panose="020F0502020204030204" pitchFamily="34" charset="0"/>
              </a:rPr>
              <a:pPr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29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6150" eaLnBrk="1" hangingPunct="1">
              <a:spcBef>
                <a:spcPct val="0"/>
              </a:spcBef>
            </a:pPr>
            <a:endParaRPr lang="ru-RU" altLang="ru-RU" sz="130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0B9A98-CEEE-4DE5-B8A3-AB6142E5FBB1}" type="slidenum">
              <a:rPr lang="ru-RU" altLang="ru-RU">
                <a:latin typeface="Calibri" panose="020F0502020204030204" pitchFamily="34" charset="0"/>
              </a:rPr>
              <a:pPr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92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7B7B31-C443-4A54-BDD1-01556D08AC36}" type="slidenum">
              <a:rPr lang="ru-RU" altLang="ru-RU" smtClean="0">
                <a:latin typeface="Calibri" panose="020F0502020204030204" pitchFamily="34" charset="0"/>
              </a:rPr>
              <a:pPr/>
              <a:t>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41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572342-5D0D-4395-BEF5-CC3B9816E3A2}" type="slidenum">
              <a:rPr lang="ru-RU" altLang="ru-RU" smtClean="0"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51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1A23A2-41E9-4C5A-AC46-9DA603AB8D8F}" type="slidenum">
              <a:rPr lang="ru-RU" altLang="ru-RU" smtClean="0">
                <a:latin typeface="Calibri" panose="020F0502020204030204" pitchFamily="34" charset="0"/>
              </a:rPr>
              <a:pPr/>
              <a:t>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5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081" y="1414125"/>
            <a:ext cx="11520488" cy="3008266"/>
          </a:xfrm>
        </p:spPr>
        <p:txBody>
          <a:bodyPr anchor="b"/>
          <a:lstStyle>
            <a:lvl1pPr algn="ctr">
              <a:defRPr sz="755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081" y="4538401"/>
            <a:ext cx="11520488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26" indent="0" algn="ctr">
              <a:buNone/>
              <a:defRPr sz="2520"/>
            </a:lvl2pPr>
            <a:lvl3pPr marL="1152053" indent="0" algn="ctr">
              <a:buNone/>
              <a:defRPr sz="2268"/>
            </a:lvl3pPr>
            <a:lvl4pPr marL="1728079" indent="0" algn="ctr">
              <a:buNone/>
              <a:defRPr sz="2016"/>
            </a:lvl4pPr>
            <a:lvl5pPr marL="2304105" indent="0" algn="ctr">
              <a:buNone/>
              <a:defRPr sz="2016"/>
            </a:lvl5pPr>
            <a:lvl6pPr marL="2880131" indent="0" algn="ctr">
              <a:buNone/>
              <a:defRPr sz="2016"/>
            </a:lvl6pPr>
            <a:lvl7pPr marL="3456158" indent="0" algn="ctr">
              <a:buNone/>
              <a:defRPr sz="2016"/>
            </a:lvl7pPr>
            <a:lvl8pPr marL="4032184" indent="0" algn="ctr">
              <a:buNone/>
              <a:defRPr sz="2016"/>
            </a:lvl8pPr>
            <a:lvl9pPr marL="4608210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C548-6468-42E6-8840-8CD0A8384BDC}" type="datetime1">
              <a:rPr lang="ru-RU" smtClean="0"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0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52CB-9F48-43D6-A2A9-17F8894FA101}" type="datetime1">
              <a:rPr lang="ru-RU" smtClean="0"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4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92465" y="460041"/>
            <a:ext cx="3312140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6045" y="460041"/>
            <a:ext cx="9744412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83EB-B423-4B7E-AA8B-FED5FAF09A9D}" type="datetime1">
              <a:rPr lang="ru-RU" smtClean="0"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37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84068" y="3243723"/>
            <a:ext cx="12192517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09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1615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AF43-78B6-4E78-A277-22142531D629}" type="datetime1">
              <a:rPr lang="ru-RU" smtClean="0"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2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044" y="2154191"/>
            <a:ext cx="13248561" cy="3594317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044" y="5782512"/>
            <a:ext cx="13248561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1pPr>
            <a:lvl2pPr marL="57602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05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079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105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131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15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18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21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C7A8-70A9-4B24-B3F5-9B13A862C62C}" type="datetime1">
              <a:rPr lang="ru-RU" smtClean="0"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4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6045" y="2300203"/>
            <a:ext cx="6528276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6329" y="2300203"/>
            <a:ext cx="6528276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A45D-7513-4538-B828-CA88BABB4480}" type="datetime1">
              <a:rPr lang="ru-RU" smtClean="0"/>
              <a:t>28.12.2017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6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045" y="460041"/>
            <a:ext cx="13248561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8046" y="2118188"/>
            <a:ext cx="6498274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8046" y="3156278"/>
            <a:ext cx="6498274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76329" y="2118188"/>
            <a:ext cx="6530277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76329" y="3156278"/>
            <a:ext cx="6530277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87F2-FD29-4D62-A486-FD3C76AFB7F8}" type="datetime1">
              <a:rPr lang="ru-RU" smtClean="0"/>
              <a:t>28.12.2017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1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FB63-A494-45AD-8363-0D0CDBD14453}" type="datetime1">
              <a:rPr lang="ru-RU" smtClean="0"/>
              <a:t>28.12.2017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8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5363-CACA-4B0A-B91F-0E0E6202585A}" type="datetime1">
              <a:rPr lang="ru-RU" smtClean="0"/>
              <a:t>28.12.2017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7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046" y="576051"/>
            <a:ext cx="4954209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0277" y="1244111"/>
            <a:ext cx="7776329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8046" y="2592229"/>
            <a:ext cx="4954209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0CCF-D48B-4B24-B4FA-668B125C68DE}" type="datetime1">
              <a:rPr lang="ru-RU" smtClean="0"/>
              <a:t>28.12.2017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8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046" y="576051"/>
            <a:ext cx="4954209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30277" y="1244111"/>
            <a:ext cx="7776329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26" indent="0">
              <a:buNone/>
              <a:defRPr sz="3528"/>
            </a:lvl2pPr>
            <a:lvl3pPr marL="1152053" indent="0">
              <a:buNone/>
              <a:defRPr sz="3024"/>
            </a:lvl3pPr>
            <a:lvl4pPr marL="1728079" indent="0">
              <a:buNone/>
              <a:defRPr sz="2520"/>
            </a:lvl4pPr>
            <a:lvl5pPr marL="2304105" indent="0">
              <a:buNone/>
              <a:defRPr sz="2520"/>
            </a:lvl5pPr>
            <a:lvl6pPr marL="2880131" indent="0">
              <a:buNone/>
              <a:defRPr sz="2520"/>
            </a:lvl6pPr>
            <a:lvl7pPr marL="3456158" indent="0">
              <a:buNone/>
              <a:defRPr sz="2520"/>
            </a:lvl7pPr>
            <a:lvl8pPr marL="4032184" indent="0">
              <a:buNone/>
              <a:defRPr sz="2520"/>
            </a:lvl8pPr>
            <a:lvl9pPr marL="4608210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8046" y="2592229"/>
            <a:ext cx="4954209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8D4-57D9-42C1-B635-FCBF6C641130}" type="datetime1">
              <a:rPr lang="ru-RU" smtClean="0"/>
              <a:t>28.12.2017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9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045" y="460041"/>
            <a:ext cx="13248561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45" y="2300203"/>
            <a:ext cx="13248561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6045" y="8008708"/>
            <a:ext cx="345614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76CEA-ED2C-49B5-B1AF-0D2A0A66E482}" type="datetime1">
              <a:rPr lang="ru-RU" smtClean="0"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8216" y="8008708"/>
            <a:ext cx="5184219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8459" y="8008708"/>
            <a:ext cx="345614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4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1152053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13" indent="-288013" algn="l" defTabSz="1152053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039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066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92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118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145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171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197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223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26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053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079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105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131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158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184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210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bn.ru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mspbank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rpmsp.ru/" TargetMode="External"/><Relationship Id="rId5" Type="http://schemas.openxmlformats.org/officeDocument/2006/relationships/hyperlink" Target="mailto:aveselova@corpmsp.ru" TargetMode="External"/><Relationship Id="rId4" Type="http://schemas.openxmlformats.org/officeDocument/2006/relationships/hyperlink" Target="mailto:info@corpmsp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770" y="3538367"/>
            <a:ext cx="12382260" cy="3279762"/>
          </a:xfrm>
        </p:spPr>
        <p:txBody>
          <a:bodyPr/>
          <a:lstStyle/>
          <a:p>
            <a:r>
              <a:rPr lang="ru-RU" sz="2600" dirty="0" smtClean="0"/>
              <a:t>Меры поддержки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 smtClean="0"/>
              <a:t>сельскохозяйственной кооперации, </a:t>
            </a:r>
            <a:br>
              <a:rPr lang="ru-RU" sz="2600" dirty="0" smtClean="0"/>
            </a:br>
            <a:r>
              <a:rPr lang="ru-RU" sz="2600" dirty="0" smtClean="0"/>
              <a:t>реализуемые АО «Корпорация «МСП»</a:t>
            </a:r>
            <a:endParaRPr lang="ru-RU" sz="26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878712" y="7814333"/>
            <a:ext cx="10000782" cy="527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999" dirty="0">
                <a:latin typeface="Arial Narrow" panose="020B0606020202030204" pitchFamily="34" charset="0"/>
              </a:rPr>
              <a:t>Москва, </a:t>
            </a:r>
            <a:r>
              <a:rPr lang="ru-RU" sz="1999" dirty="0" smtClean="0">
                <a:latin typeface="Arial Narrow" panose="020B0606020202030204" pitchFamily="34" charset="0"/>
              </a:rPr>
              <a:t>декабрь </a:t>
            </a:r>
            <a:r>
              <a:rPr lang="ru-RU" sz="1999" dirty="0">
                <a:latin typeface="Arial Narrow" panose="020B0606020202030204" pitchFamily="34" charset="0"/>
              </a:rPr>
              <a:t>2017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29" y="229694"/>
            <a:ext cx="7090750" cy="32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29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9"/>
          <p:cNvSpPr txBox="1">
            <a:spLocks noChangeArrowheads="1"/>
          </p:cNvSpPr>
          <p:nvPr/>
        </p:nvSpPr>
        <p:spPr bwMode="auto">
          <a:xfrm>
            <a:off x="1543845" y="257175"/>
            <a:ext cx="8891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6000" rIns="0" bIns="360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i="1">
                <a:solidFill>
                  <a:srgbClr val="1F4E79"/>
                </a:solidFill>
                <a:latin typeface="Arial Narrow" panose="020B0606020202030204" pitchFamily="34" charset="0"/>
              </a:rPr>
              <a:t>Развитие сельскохозяйственной кооперации </a:t>
            </a:r>
            <a:br>
              <a:rPr lang="ru-RU" altLang="ru-RU" sz="2000" b="1" i="1">
                <a:solidFill>
                  <a:srgbClr val="1F4E79"/>
                </a:solidFill>
                <a:latin typeface="Arial Narrow" panose="020B0606020202030204" pitchFamily="34" charset="0"/>
              </a:rPr>
            </a:br>
            <a:r>
              <a:rPr lang="ru-RU" altLang="ru-RU" sz="2000" b="1" i="1">
                <a:solidFill>
                  <a:srgbClr val="1F4E79"/>
                </a:solidFill>
                <a:latin typeface="Arial Narrow" panose="020B0606020202030204" pitchFamily="34" charset="0"/>
              </a:rPr>
              <a:t>в Российской Федерации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380331" y="1200150"/>
            <a:ext cx="12599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419" y="128588"/>
            <a:ext cx="2514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59744" y="1400176"/>
            <a:ext cx="11841162" cy="6811963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Акционерное общество «Федеральная корпорация </a:t>
            </a:r>
            <a:b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</a:b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 развитию малого и среднего предпринимательства»</a:t>
            </a:r>
          </a:p>
          <a:p>
            <a:pPr algn="ctr">
              <a:defRPr/>
            </a:pP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Москва, Славянская площадь, д. 4, стр. 1, </a:t>
            </a:r>
          </a:p>
          <a:p>
            <a:pPr algn="ctr">
              <a:defRPr/>
            </a:pPr>
            <a:endParaRPr lang="ru-RU" altLang="ru-RU" sz="2800" b="1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Дирекция </a:t>
            </a:r>
            <a:r>
              <a:rPr lang="ru-RU" altLang="ru-RU" sz="28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 развитию сельскохозяйственной кооперации</a:t>
            </a:r>
            <a:endParaRPr lang="en-US" altLang="ru-RU" sz="28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ru-RU" altLang="ru-RU" sz="28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Лазутина Татьяна </a:t>
            </a:r>
            <a:r>
              <a:rPr lang="ru-RU" altLang="ru-RU" sz="24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Александровна тел</a:t>
            </a:r>
            <a:r>
              <a:rPr lang="ru-RU" altLang="ru-RU" sz="2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. +7 495 698 98 00</a:t>
            </a:r>
            <a:r>
              <a:rPr lang="ru-RU" altLang="ru-RU" sz="24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, доб</a:t>
            </a:r>
            <a:r>
              <a:rPr lang="ru-RU" altLang="ru-RU" sz="24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. 181, </a:t>
            </a:r>
            <a:r>
              <a:rPr lang="en-US" altLang="ru-RU" sz="2400" u="sng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tlazutina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hlinkClick r:id="rId4"/>
              </a:rPr>
              <a:t>@</a:t>
            </a:r>
            <a:r>
              <a:rPr lang="en-US" altLang="ru-RU" sz="24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hlinkClick r:id="rId4"/>
              </a:rPr>
              <a:t>corpmsp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hlinkClick r:id="rId4"/>
              </a:rPr>
              <a:t>.</a:t>
            </a:r>
            <a:r>
              <a:rPr lang="en-US" altLang="ru-RU" sz="24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hlinkClick r:id="rId4"/>
              </a:rPr>
              <a:t>ru</a:t>
            </a:r>
            <a:endParaRPr lang="ru-RU" alt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en-US" altLang="ru-RU" sz="1200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Веселова Анна Олеговна </a:t>
            </a:r>
            <a:r>
              <a:rPr lang="ru-RU" altLang="ru-RU" sz="24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тел. +7 495 698 98 00, доб. </a:t>
            </a:r>
            <a:r>
              <a:rPr lang="ru-RU" altLang="ru-RU" sz="24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190, </a:t>
            </a:r>
            <a:r>
              <a:rPr lang="en-US" altLang="ru-RU" sz="2400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hlinkClick r:id="rId5"/>
              </a:rPr>
              <a:t>aveselova@corpmsp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hlinkClick r:id="rId5"/>
              </a:rPr>
              <a:t>.</a:t>
            </a:r>
            <a:r>
              <a:rPr lang="en-US" altLang="ru-RU" sz="24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  <a:hlinkClick r:id="rId5"/>
              </a:rPr>
              <a:t>ru</a:t>
            </a:r>
            <a:endParaRPr lang="ru-RU" alt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ru-RU" altLang="ru-RU" sz="2800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</a:t>
            </a: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«Корпорация «МСП» – </a:t>
            </a:r>
            <a:r>
              <a:rPr lang="en-US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6"/>
              </a:rPr>
              <a:t>www.corpmsp.ru</a:t>
            </a:r>
            <a:endParaRPr lang="ru-RU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«МСП Банк» – </a:t>
            </a: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7"/>
              </a:rPr>
              <a:t>www.mspbank.ru</a:t>
            </a:r>
            <a:endParaRPr lang="ru-RU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Портал Бизнес-навигатора МСП – </a:t>
            </a:r>
            <a:r>
              <a:rPr lang="en-US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8"/>
              </a:rPr>
              <a:t>www.smbn.ru</a:t>
            </a:r>
            <a:endParaRPr lang="en-GB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0"/>
          <p:cNvSpPr txBox="1">
            <a:spLocks noChangeArrowheads="1"/>
          </p:cNvSpPr>
          <p:nvPr/>
        </p:nvSpPr>
        <p:spPr bwMode="auto">
          <a:xfrm>
            <a:off x="3564444" y="287339"/>
            <a:ext cx="1203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1" dirty="0">
                <a:solidFill>
                  <a:srgbClr val="1F4E79"/>
                </a:solidFill>
              </a:rPr>
              <a:t>Мероприятия, осуществленные АО "Корпорация "МСП"</a:t>
            </a:r>
          </a:p>
          <a:p>
            <a:r>
              <a:rPr lang="ru-RU" altLang="ru-RU" sz="1600" b="1" i="1" dirty="0">
                <a:solidFill>
                  <a:srgbClr val="1F4E79"/>
                </a:solidFill>
              </a:rPr>
              <a:t>в целях развития сельскохозяйственной кооперации</a:t>
            </a:r>
          </a:p>
          <a:p>
            <a:r>
              <a:rPr lang="ru-RU" altLang="ru-RU" sz="1600" b="1" i="1" dirty="0">
                <a:solidFill>
                  <a:srgbClr val="1F4E79"/>
                </a:solidFill>
              </a:rPr>
              <a:t>и тиражирования лучших региональных практик развития сельскохозяйственной кооперации (1/2)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62907" y="1181100"/>
            <a:ext cx="12279313" cy="4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TextBox 27"/>
          <p:cNvSpPr txBox="1">
            <a:spLocks noChangeArrowheads="1"/>
          </p:cNvSpPr>
          <p:nvPr/>
        </p:nvSpPr>
        <p:spPr bwMode="auto">
          <a:xfrm>
            <a:off x="3251994" y="1443039"/>
            <a:ext cx="99822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ru-RU" altLang="ru-RU" sz="1500"/>
              <a:t>1. Произведен анализ лучших практик управления системой развития </a:t>
            </a:r>
            <a:r>
              <a:rPr lang="ru-RU" altLang="ru-RU" sz="1500">
                <a:solidFill>
                  <a:schemeClr val="accent1"/>
                </a:solidFill>
              </a:rPr>
              <a:t>сельскохозяйственной кооперации </a:t>
            </a:r>
            <a:r>
              <a:rPr lang="ru-RU" altLang="ru-RU" sz="1500"/>
              <a:t/>
            </a:r>
            <a:br>
              <a:rPr lang="ru-RU" altLang="ru-RU" sz="1500"/>
            </a:br>
            <a:r>
              <a:rPr lang="ru-RU" altLang="ru-RU" sz="1500"/>
              <a:t>в субъектах Российской Федерации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325" y="1475525"/>
            <a:ext cx="528211" cy="673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789" y="2517119"/>
            <a:ext cx="734163" cy="734163"/>
          </a:xfrm>
          <a:prstGeom prst="rect">
            <a:avLst/>
          </a:prstGeom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324" y="5768016"/>
            <a:ext cx="675008" cy="675008"/>
          </a:xfrm>
          <a:prstGeom prst="rect">
            <a:avLst/>
          </a:prstGeom>
        </p:spPr>
      </p:pic>
      <p:sp>
        <p:nvSpPr>
          <p:cNvPr id="7176" name="TextBox 27"/>
          <p:cNvSpPr txBox="1">
            <a:spLocks noChangeArrowheads="1"/>
          </p:cNvSpPr>
          <p:nvPr/>
        </p:nvSpPr>
        <p:spPr bwMode="auto">
          <a:xfrm>
            <a:off x="3251995" y="2328864"/>
            <a:ext cx="10163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ru-RU" altLang="ru-RU" sz="1500"/>
              <a:t>2. Подготовлены и утверждены </a:t>
            </a:r>
            <a:r>
              <a:rPr lang="ru-RU" altLang="ru-RU" sz="1500">
                <a:solidFill>
                  <a:schemeClr val="accent1"/>
                </a:solidFill>
              </a:rPr>
              <a:t>рекомендации по разработке программ развития сельскохозяйственной кооперации </a:t>
            </a:r>
            <a:r>
              <a:rPr lang="ru-RU" altLang="ru-RU" sz="1500"/>
              <a:t>в субъектах РФ (протокол заседания рабочей группы от 14.02.2017 № 1, протокол заседания проектного комитета от 13.03.2017 № 15 (2))</a:t>
            </a:r>
          </a:p>
          <a:p>
            <a:pPr>
              <a:lnSpc>
                <a:spcPct val="130000"/>
              </a:lnSpc>
            </a:pPr>
            <a:endParaRPr lang="ru-RU" altLang="ru-RU" sz="800"/>
          </a:p>
        </p:txBody>
      </p:sp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5" y="247380"/>
            <a:ext cx="2181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27"/>
          <p:cNvSpPr txBox="1">
            <a:spLocks noChangeArrowheads="1"/>
          </p:cNvSpPr>
          <p:nvPr/>
        </p:nvSpPr>
        <p:spPr bwMode="auto">
          <a:xfrm>
            <a:off x="3228181" y="3582989"/>
            <a:ext cx="1014888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ru-RU" altLang="ru-RU" sz="1500"/>
              <a:t>3. Проектным комитетом по основному направлению стратегического развития Российской Федерации «Малый бизнес и поддержка индивидуальной предпринимательской инициативы» </a:t>
            </a:r>
            <a:r>
              <a:rPr lang="ru-RU" altLang="ru-RU" sz="1500">
                <a:solidFill>
                  <a:schemeClr val="accent1"/>
                </a:solidFill>
              </a:rPr>
              <a:t>в рамках деятельности Совета при Президенте Российской Федерации</a:t>
            </a:r>
            <a:r>
              <a:rPr lang="ru-RU" altLang="ru-RU" sz="1500"/>
              <a:t> по стратегическому развитию и приоритетным проектам утверждены </a:t>
            </a:r>
            <a:br>
              <a:rPr lang="ru-RU" altLang="ru-RU" sz="1500"/>
            </a:br>
            <a:r>
              <a:rPr lang="ru-RU" altLang="ru-RU" sz="1500" b="1">
                <a:solidFill>
                  <a:schemeClr val="accent1"/>
                </a:solidFill>
              </a:rPr>
              <a:t>10</a:t>
            </a:r>
            <a:r>
              <a:rPr lang="ru-RU" altLang="ru-RU" sz="1500">
                <a:solidFill>
                  <a:schemeClr val="accent1"/>
                </a:solidFill>
              </a:rPr>
              <a:t> пилотных субъектов РФ первой очереди </a:t>
            </a:r>
            <a:r>
              <a:rPr lang="ru-RU" altLang="ru-RU" sz="1500"/>
              <a:t>* для реализации региональных программ развития сельскохозяйственной кооперации (протокол заседания проектного комитета от 20.04.2017 № 28 (3)), </a:t>
            </a:r>
          </a:p>
          <a:p>
            <a:pPr>
              <a:lnSpc>
                <a:spcPct val="130000"/>
              </a:lnSpc>
            </a:pPr>
            <a:r>
              <a:rPr lang="ru-RU" altLang="ru-RU" sz="1500" b="1">
                <a:solidFill>
                  <a:schemeClr val="accent1"/>
                </a:solidFill>
              </a:rPr>
              <a:t>12</a:t>
            </a:r>
            <a:r>
              <a:rPr lang="ru-RU" altLang="ru-RU" sz="1500">
                <a:solidFill>
                  <a:schemeClr val="accent1"/>
                </a:solidFill>
              </a:rPr>
              <a:t> пилотных субъектов РФ второй очереди </a:t>
            </a:r>
            <a:r>
              <a:rPr lang="ru-RU" altLang="ru-RU" sz="1500"/>
              <a:t>** (протокол от 23.10.2017  № 70(7))</a:t>
            </a:r>
            <a:endParaRPr lang="ru-RU" altLang="ru-RU" sz="600"/>
          </a:p>
          <a:p>
            <a:pPr>
              <a:lnSpc>
                <a:spcPct val="130000"/>
              </a:lnSpc>
            </a:pPr>
            <a:endParaRPr lang="ru-RU" altLang="ru-RU" sz="1500"/>
          </a:p>
          <a:p>
            <a:pPr>
              <a:lnSpc>
                <a:spcPct val="130000"/>
              </a:lnSpc>
            </a:pPr>
            <a:r>
              <a:rPr lang="ru-RU" altLang="ru-RU" sz="1500"/>
              <a:t>4. Утверждены </a:t>
            </a:r>
            <a:r>
              <a:rPr lang="ru-RU" altLang="ru-RU" sz="1500">
                <a:solidFill>
                  <a:schemeClr val="accent1"/>
                </a:solidFill>
              </a:rPr>
              <a:t>комплексные программы развития сельскохозяйственной кооперации </a:t>
            </a:r>
            <a:r>
              <a:rPr lang="ru-RU" altLang="ru-RU" sz="1500" b="1">
                <a:solidFill>
                  <a:schemeClr val="accent1"/>
                </a:solidFill>
              </a:rPr>
              <a:t>22</a:t>
            </a:r>
            <a:r>
              <a:rPr lang="ru-RU" altLang="ru-RU" sz="1500">
                <a:solidFill>
                  <a:schemeClr val="accent1"/>
                </a:solidFill>
              </a:rPr>
              <a:t> субъектами РФ </a:t>
            </a:r>
            <a:r>
              <a:rPr lang="ru-RU" altLang="ru-RU" sz="1500"/>
              <a:t>*, включающие инструменты финансовой, организационной, информационной и законодательной поддержки сельскохозяйственной кооперации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89" y="4050324"/>
            <a:ext cx="1198775" cy="623363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1701006" y="7527926"/>
            <a:ext cx="8128000" cy="41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Прямоугольник 5"/>
          <p:cNvSpPr>
            <a:spLocks noChangeArrowheads="1"/>
          </p:cNvSpPr>
          <p:nvPr/>
        </p:nvSpPr>
        <p:spPr bwMode="auto">
          <a:xfrm>
            <a:off x="2777331" y="7645400"/>
            <a:ext cx="7780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>
                <a:solidFill>
                  <a:srgbClr val="000000"/>
                </a:solidFill>
              </a:rPr>
              <a:t>* Алтайский край, Липецкая область, Пермский край, Республика Бурятия, Республика Татарстан, Республика Саха (Якутия),</a:t>
            </a:r>
          </a:p>
          <a:p>
            <a:r>
              <a:rPr lang="ru-RU" altLang="ru-RU" sz="1000">
                <a:solidFill>
                  <a:srgbClr val="000000"/>
                </a:solidFill>
              </a:rPr>
              <a:t>Томская область, Тюменская область, Ульяновская область и Хабаровский край</a:t>
            </a:r>
          </a:p>
        </p:txBody>
      </p:sp>
      <p:sp>
        <p:nvSpPr>
          <p:cNvPr id="71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898989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7183" name="Прямоугольник 5"/>
          <p:cNvSpPr>
            <a:spLocks noChangeArrowheads="1"/>
          </p:cNvSpPr>
          <p:nvPr/>
        </p:nvSpPr>
        <p:spPr bwMode="auto">
          <a:xfrm>
            <a:off x="2764631" y="8075614"/>
            <a:ext cx="7780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** Белгородская область, Воронежская область, Иркутская область, Краснодарский край, Новгородская область, </a:t>
            </a:r>
          </a:p>
          <a:p>
            <a:r>
              <a:rPr lang="ru-RU" altLang="ru-RU" sz="1000"/>
              <a:t>Республика Алтай, Республика Башкортостан, Республика Мордовия, Саратовская область, Свердловская область, </a:t>
            </a:r>
          </a:p>
          <a:p>
            <a:r>
              <a:rPr lang="ru-RU" altLang="ru-RU" sz="1000"/>
              <a:t>Тульская область, Челябинская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2306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0"/>
          <p:cNvSpPr txBox="1">
            <a:spLocks noChangeArrowheads="1"/>
          </p:cNvSpPr>
          <p:nvPr/>
        </p:nvSpPr>
        <p:spPr bwMode="auto">
          <a:xfrm>
            <a:off x="3429362" y="270591"/>
            <a:ext cx="1203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1" dirty="0">
                <a:solidFill>
                  <a:srgbClr val="1F4E79"/>
                </a:solidFill>
              </a:rPr>
              <a:t>Мероприятия, осуществленные АО "Корпорация "МСП"</a:t>
            </a:r>
          </a:p>
          <a:p>
            <a:r>
              <a:rPr lang="ru-RU" altLang="ru-RU" sz="1600" b="1" i="1" dirty="0">
                <a:solidFill>
                  <a:srgbClr val="1F4E79"/>
                </a:solidFill>
              </a:rPr>
              <a:t>в целях развития сельскохозяйственной кооперации</a:t>
            </a:r>
          </a:p>
          <a:p>
            <a:r>
              <a:rPr lang="ru-RU" altLang="ru-RU" sz="1600" b="1" i="1" dirty="0">
                <a:solidFill>
                  <a:srgbClr val="1F4E79"/>
                </a:solidFill>
              </a:rPr>
              <a:t>и тиражирования лучших региональных практик развития сельскохозяйственной кооперации (2/2)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62907" y="1181100"/>
            <a:ext cx="12279313" cy="4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2158206" y="7942263"/>
            <a:ext cx="6586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*НГС включает АО «Корпорация «МСП», АО «МСП Банк», региональные гарантийные организации (РГО)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01006" y="7815264"/>
            <a:ext cx="8128000" cy="41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extBox 27"/>
          <p:cNvSpPr txBox="1">
            <a:spLocks noChangeArrowheads="1"/>
          </p:cNvSpPr>
          <p:nvPr/>
        </p:nvSpPr>
        <p:spPr bwMode="auto">
          <a:xfrm>
            <a:off x="3163094" y="3522663"/>
            <a:ext cx="102727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ru-RU" altLang="ru-RU" sz="1500"/>
              <a:t>7. Оказана финансовая поддержка сельскохозяйственной кооперации (гарантии и поручительства) в рамках </a:t>
            </a:r>
            <a:r>
              <a:rPr lang="ru-RU" altLang="ru-RU" sz="1500">
                <a:solidFill>
                  <a:schemeClr val="accent1"/>
                </a:solidFill>
              </a:rPr>
              <a:t>Национальной гарантийной системы</a:t>
            </a:r>
            <a:r>
              <a:rPr lang="ru-RU" altLang="ru-RU" sz="1500"/>
              <a:t> (НГС)*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56" y="3561227"/>
            <a:ext cx="1592263" cy="654016"/>
          </a:xfrm>
          <a:prstGeom prst="rect">
            <a:avLst/>
          </a:prstGeom>
        </p:spPr>
      </p:pic>
      <p:sp>
        <p:nvSpPr>
          <p:cNvPr id="9224" name="TextBox 27"/>
          <p:cNvSpPr txBox="1">
            <a:spLocks noChangeArrowheads="1"/>
          </p:cNvSpPr>
          <p:nvPr/>
        </p:nvSpPr>
        <p:spPr bwMode="auto">
          <a:xfrm>
            <a:off x="3148807" y="4684713"/>
            <a:ext cx="103679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ru-RU" altLang="ru-RU" sz="1500"/>
              <a:t>8. Обеспечено участие субъектов МСП – СПК в </a:t>
            </a:r>
            <a:r>
              <a:rPr lang="ru-RU" altLang="ru-RU" sz="1500">
                <a:solidFill>
                  <a:schemeClr val="accent1"/>
                </a:solidFill>
              </a:rPr>
              <a:t>закупках крупнейших заказчиков </a:t>
            </a:r>
          </a:p>
        </p:txBody>
      </p:sp>
      <p:sp>
        <p:nvSpPr>
          <p:cNvPr id="19" name="Овал 18"/>
          <p:cNvSpPr/>
          <p:nvPr/>
        </p:nvSpPr>
        <p:spPr>
          <a:xfrm>
            <a:off x="2091532" y="4573589"/>
            <a:ext cx="733425" cy="676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6000">
                <a:solidFill>
                  <a:srgbClr val="FFFFFF"/>
                </a:solidFill>
                <a:cs typeface="Arial" charset="0"/>
              </a:rPr>
              <a:t>₽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8" y="238410"/>
            <a:ext cx="2181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938" y="5602412"/>
            <a:ext cx="913411" cy="78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898989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9229" name="TextBox 27"/>
          <p:cNvSpPr txBox="1">
            <a:spLocks noChangeArrowheads="1"/>
          </p:cNvSpPr>
          <p:nvPr/>
        </p:nvSpPr>
        <p:spPr bwMode="auto">
          <a:xfrm>
            <a:off x="3148806" y="5545139"/>
            <a:ext cx="998220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ru-RU" altLang="ru-RU" sz="1500"/>
              <a:t>9. На портале </a:t>
            </a:r>
            <a:r>
              <a:rPr lang="ru-RU" altLang="ru-RU" sz="1500">
                <a:solidFill>
                  <a:schemeClr val="accent1"/>
                </a:solidFill>
              </a:rPr>
              <a:t>Бизнес-навигатора МСП </a:t>
            </a:r>
            <a:r>
              <a:rPr lang="ru-RU" altLang="ru-RU" sz="1500"/>
              <a:t>созданы информационные сервисы для расширения рынков сбыта производителей продукции сельскохозяйственной кооперации и информирования потребителей о такой продукции (</a:t>
            </a:r>
            <a:r>
              <a:rPr lang="en-US" altLang="ru-RU" sz="1500"/>
              <a:t>https://smbn.ru</a:t>
            </a:r>
            <a:r>
              <a:rPr lang="ru-RU" altLang="ru-RU" sz="1500"/>
              <a:t>)</a:t>
            </a:r>
          </a:p>
        </p:txBody>
      </p:sp>
      <p:sp>
        <p:nvSpPr>
          <p:cNvPr id="9230" name="Прямоугольник 1"/>
          <p:cNvSpPr>
            <a:spLocks noChangeArrowheads="1"/>
          </p:cNvSpPr>
          <p:nvPr/>
        </p:nvSpPr>
        <p:spPr bwMode="auto">
          <a:xfrm>
            <a:off x="3148807" y="1555750"/>
            <a:ext cx="101377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ru-RU" altLang="ru-RU" sz="1500"/>
              <a:t>5. АО «Корпорация «МСП» утверждены специализированные </a:t>
            </a:r>
            <a:r>
              <a:rPr lang="ru-RU" altLang="ru-RU" sz="1500">
                <a:solidFill>
                  <a:schemeClr val="accent1"/>
                </a:solidFill>
              </a:rPr>
              <a:t>продукты в рамках развития сельскохозяйственной кооперации</a:t>
            </a:r>
          </a:p>
          <a:p>
            <a:pPr>
              <a:lnSpc>
                <a:spcPct val="130000"/>
              </a:lnSpc>
            </a:pPr>
            <a:endParaRPr lang="en-US" altLang="ru-RU" sz="140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ru-RU" altLang="ru-RU" sz="1500"/>
              <a:t>6. АО «МСП Банк» утверждены специализированные </a:t>
            </a:r>
            <a:r>
              <a:rPr lang="ru-RU" altLang="ru-RU" sz="1500">
                <a:solidFill>
                  <a:schemeClr val="accent1"/>
                </a:solidFill>
              </a:rPr>
              <a:t>продукты в рамках развития сельскохозяйственной кооперации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947" y="2429079"/>
            <a:ext cx="720000" cy="7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42" y="1394386"/>
            <a:ext cx="874810" cy="87481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659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0"/>
          <p:cNvSpPr txBox="1">
            <a:spLocks noChangeArrowheads="1"/>
          </p:cNvSpPr>
          <p:nvPr/>
        </p:nvSpPr>
        <p:spPr bwMode="auto">
          <a:xfrm>
            <a:off x="2940627" y="-3422"/>
            <a:ext cx="10880362" cy="86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b="1" i="1" dirty="0">
              <a:solidFill>
                <a:srgbClr val="1F4E79"/>
              </a:solidFill>
            </a:endParaRPr>
          </a:p>
          <a:p>
            <a:endParaRPr lang="ru-RU" altLang="ru-RU" b="1" i="1" dirty="0">
              <a:solidFill>
                <a:srgbClr val="1F4E79"/>
              </a:solidFill>
            </a:endParaRPr>
          </a:p>
          <a:p>
            <a:r>
              <a:rPr lang="ru-RU" altLang="ru-RU" b="1" i="1" dirty="0" smtClean="0">
                <a:solidFill>
                  <a:srgbClr val="1F4E79"/>
                </a:solidFill>
              </a:rPr>
              <a:t>ЛИДЕРЫ </a:t>
            </a:r>
            <a:r>
              <a:rPr lang="ru-RU" altLang="ru-RU" sz="2000" b="1" i="1" dirty="0" smtClean="0">
                <a:solidFill>
                  <a:srgbClr val="1F4E79"/>
                </a:solidFill>
              </a:rPr>
              <a:t>ПО</a:t>
            </a:r>
            <a:r>
              <a:rPr lang="ru-RU" altLang="ru-RU" b="1" i="1" dirty="0" smtClean="0">
                <a:solidFill>
                  <a:srgbClr val="1F4E79"/>
                </a:solidFill>
              </a:rPr>
              <a:t> ОБЪЕМУ ЗАКУПОК</a:t>
            </a:r>
            <a:endParaRPr lang="ru-RU" altLang="ru-RU" b="1" i="1" dirty="0">
              <a:solidFill>
                <a:srgbClr val="1F4E79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7951976"/>
              </p:ext>
            </p:extLst>
          </p:nvPr>
        </p:nvGraphicFramePr>
        <p:xfrm>
          <a:off x="5065851" y="3276686"/>
          <a:ext cx="4389875" cy="3467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1943894" y="7993063"/>
            <a:ext cx="9040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/>
              <a:t>*по коду ОКПД 2 «01. Продукция сельского, лесного и рыбного хозяйства», за исключением кода «01.7 Услуги, связанные с охотой, ловлей и разведением диких животных»</a:t>
            </a:r>
          </a:p>
        </p:txBody>
      </p:sp>
      <p:sp>
        <p:nvSpPr>
          <p:cNvPr id="19462" name="Прямоугольник 13"/>
          <p:cNvSpPr>
            <a:spLocks noChangeArrowheads="1"/>
          </p:cNvSpPr>
          <p:nvPr/>
        </p:nvSpPr>
        <p:spPr bwMode="auto">
          <a:xfrm>
            <a:off x="5253254" y="2127536"/>
            <a:ext cx="43322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1F4E79"/>
                </a:solidFill>
              </a:rPr>
              <a:t>Лидеры среди заказчиков </a:t>
            </a:r>
          </a:p>
          <a:p>
            <a:pPr algn="ctr"/>
            <a:r>
              <a:rPr lang="ru-RU" altLang="ru-RU" sz="1400" b="1" dirty="0">
                <a:solidFill>
                  <a:srgbClr val="1F4E79"/>
                </a:solidFill>
              </a:rPr>
              <a:t>по закупке сельскохозяйственной продукции</a:t>
            </a:r>
            <a:br>
              <a:rPr lang="ru-RU" altLang="ru-RU" sz="1400" b="1" dirty="0">
                <a:solidFill>
                  <a:srgbClr val="1F4E79"/>
                </a:solidFill>
              </a:rPr>
            </a:br>
            <a:r>
              <a:rPr lang="ru-RU" altLang="ru-RU" sz="1400" b="1" i="1" dirty="0">
                <a:solidFill>
                  <a:schemeClr val="accent1"/>
                </a:solidFill>
              </a:rPr>
              <a:t> (по данным планов закупки на 2017 год)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92223" y="1012956"/>
            <a:ext cx="12279313" cy="4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7" y="291308"/>
            <a:ext cx="2181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701006" y="7815264"/>
            <a:ext cx="8128000" cy="41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63F513-63D7-44A1-912F-7E20D75C033B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21651817"/>
              </p:ext>
            </p:extLst>
          </p:nvPr>
        </p:nvGraphicFramePr>
        <p:xfrm>
          <a:off x="237477" y="3294674"/>
          <a:ext cx="3929278" cy="344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Прямоугольник 18"/>
          <p:cNvSpPr>
            <a:spLocks noChangeArrowheads="1"/>
          </p:cNvSpPr>
          <p:nvPr/>
        </p:nvSpPr>
        <p:spPr bwMode="auto">
          <a:xfrm>
            <a:off x="1026968" y="2141350"/>
            <a:ext cx="37271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1F4E79"/>
                </a:solidFill>
              </a:rPr>
              <a:t>ТОП-5 лидеров </a:t>
            </a:r>
            <a:r>
              <a:rPr lang="ru-RU" altLang="ru-RU" sz="1400" b="1" dirty="0">
                <a:solidFill>
                  <a:srgbClr val="1F4E79"/>
                </a:solidFill>
                <a:latin typeface="Calibri" panose="020F0502020204030204" pitchFamily="34" charset="0"/>
              </a:rPr>
              <a:t>среди регионов по закупке сельскохозяйственной продукции</a:t>
            </a:r>
            <a:br>
              <a:rPr lang="ru-RU" altLang="ru-RU" sz="1400" b="1" dirty="0">
                <a:solidFill>
                  <a:srgbClr val="1F4E79"/>
                </a:solidFill>
                <a:latin typeface="Calibri" panose="020F0502020204030204" pitchFamily="34" charset="0"/>
              </a:rPr>
            </a:br>
            <a:r>
              <a:rPr lang="ru-RU" altLang="ru-RU" sz="1400" b="1" i="1" dirty="0">
                <a:solidFill>
                  <a:srgbClr val="2E75B6"/>
                </a:solidFill>
                <a:latin typeface="Calibri" panose="020F0502020204030204" pitchFamily="34" charset="0"/>
              </a:rPr>
              <a:t> (по данным заключенных договоров за </a:t>
            </a:r>
            <a:r>
              <a:rPr lang="ru-RU" altLang="ru-RU" sz="1400" b="1" i="1" dirty="0">
                <a:solidFill>
                  <a:srgbClr val="2E75B6"/>
                </a:solidFill>
              </a:rPr>
              <a:t>2017 год)</a:t>
            </a:r>
          </a:p>
        </p:txBody>
      </p:sp>
      <p:sp>
        <p:nvSpPr>
          <p:cNvPr id="13" name="Прямоугольник 21"/>
          <p:cNvSpPr>
            <a:spLocks noChangeArrowheads="1"/>
          </p:cNvSpPr>
          <p:nvPr/>
        </p:nvSpPr>
        <p:spPr bwMode="auto">
          <a:xfrm>
            <a:off x="10671463" y="2124958"/>
            <a:ext cx="43290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1F4E79"/>
                </a:solidFill>
              </a:rPr>
              <a:t>ТОП-5 лидеров </a:t>
            </a:r>
            <a:r>
              <a:rPr lang="ru-RU" altLang="ru-RU" sz="1400" b="1" dirty="0">
                <a:solidFill>
                  <a:srgbClr val="1F4E79"/>
                </a:solidFill>
                <a:latin typeface="Calibri" panose="020F0502020204030204" pitchFamily="34" charset="0"/>
              </a:rPr>
              <a:t>среди субъектов МСП –</a:t>
            </a:r>
          </a:p>
          <a:p>
            <a:pPr algn="ctr"/>
            <a:r>
              <a:rPr lang="ru-RU" altLang="ru-RU" sz="1400" b="1" dirty="0">
                <a:solidFill>
                  <a:srgbClr val="1F4E79"/>
                </a:solidFill>
                <a:latin typeface="Calibri" panose="020F0502020204030204" pitchFamily="34" charset="0"/>
              </a:rPr>
              <a:t>поставщиков сельскохозяйственной продукции</a:t>
            </a:r>
            <a:br>
              <a:rPr lang="ru-RU" altLang="ru-RU" sz="1400" b="1" dirty="0">
                <a:solidFill>
                  <a:srgbClr val="1F4E79"/>
                </a:solidFill>
                <a:latin typeface="Calibri" panose="020F0502020204030204" pitchFamily="34" charset="0"/>
              </a:rPr>
            </a:br>
            <a:r>
              <a:rPr lang="ru-RU" altLang="ru-RU" sz="1400" b="1" i="1" dirty="0">
                <a:solidFill>
                  <a:srgbClr val="2E75B6"/>
                </a:solidFill>
                <a:latin typeface="Calibri" panose="020F0502020204030204" pitchFamily="34" charset="0"/>
              </a:rPr>
              <a:t> (по данным заключенных договоров за </a:t>
            </a:r>
            <a:r>
              <a:rPr lang="ru-RU" altLang="ru-RU" sz="1400" b="1" i="1" dirty="0">
                <a:solidFill>
                  <a:srgbClr val="2E75B6"/>
                </a:solidFill>
              </a:rPr>
              <a:t>2017 год)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73086057"/>
              </p:ext>
            </p:extLst>
          </p:nvPr>
        </p:nvGraphicFramePr>
        <p:xfrm>
          <a:off x="10808410" y="3327886"/>
          <a:ext cx="3957072" cy="341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5014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832769" y="987425"/>
            <a:ext cx="100711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957" y="285751"/>
            <a:ext cx="17891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6084094" y="1023939"/>
            <a:ext cx="29070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/>
              <a:t>Ключевые параметры продуктов</a:t>
            </a:r>
          </a:p>
        </p:txBody>
      </p:sp>
      <p:sp>
        <p:nvSpPr>
          <p:cNvPr id="717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0287795" y="7443789"/>
            <a:ext cx="2835275" cy="37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6450AA-0696-4F46-8824-DDD5262A297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34319" y="1374775"/>
          <a:ext cx="12268200" cy="4908552"/>
        </p:xfrm>
        <a:graphic>
          <a:graphicData uri="http://schemas.openxmlformats.org/drawingml/2006/table">
            <a:tbl>
              <a:tblPr/>
              <a:tblGrid>
                <a:gridCol w="2182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7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0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272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3763">
                <a:tc>
                  <a:txBody>
                    <a:bodyPr/>
                    <a:lstStyle/>
                    <a:p>
                      <a:pPr marL="0" marR="0" lvl="0" indent="0" algn="ctr" defTabSz="1150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продукта</a:t>
                      </a:r>
                    </a:p>
                  </a:txBody>
                  <a:tcPr marL="75011" marR="75011" marT="37514" marB="375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Стоимость,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годовых </a:t>
                      </a: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Максимальный срок</a:t>
                      </a: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Базовые требования к получателю поддержки</a:t>
                      </a: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Максимальное гарантийное покрытие со стороны Национальной гарантийной системы</a:t>
                      </a:r>
                    </a:p>
                  </a:txBody>
                  <a:tcPr marL="75011" marR="75011" marT="37514" marB="375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Прямая гарантия для агропромпарков</a:t>
                      </a:r>
                    </a:p>
                  </a:txBody>
                  <a:tcPr marL="75011" marR="75011" marT="37514" marB="375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0,75 % годовых от суммы гарантии</a:t>
                      </a: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184 месяца</a:t>
                      </a: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осуществление деятельности в качестве агропромпарка, созданного для размещения в резидентов, занимающихся производством, хранением и переработкой сельхозпродукции;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более 70% площадей земельных участков агропромпарка имеют статус земель сельскохозяйственного назначения</a:t>
                      </a: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50 % от суммы основного долга по кредиту</a:t>
                      </a:r>
                    </a:p>
                  </a:txBody>
                  <a:tcPr marL="75011" marR="75011" marT="37514" marB="375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Кредиты агропромпаркам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 поручительством по Программе стимулирования</a:t>
                      </a:r>
                    </a:p>
                  </a:txBody>
                  <a:tcPr marL="75011" marR="75011" marT="37514" marB="375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9,6 % годовых </a:t>
                      </a: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Льготный период – 36 месяцев</a:t>
                      </a: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выполнение функций управляющей компании агропромпарка;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заключение соглашения с субъектом Российской Федерации в связи с предоставлением агропромпарку финансовых и иных мер поддержки в целях осуществления проекта развития агропромпарка</a:t>
                      </a: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100 % суммы рефинансирования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Банка России</a:t>
                      </a:r>
                    </a:p>
                  </a:txBody>
                  <a:tcPr marL="75011" marR="75011" marT="37514" marB="375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Прямая гарантия для лизинга</a:t>
                      </a:r>
                    </a:p>
                  </a:txBody>
                  <a:tcPr marL="75011" marR="75011" marT="37514" marB="375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0,75 % годовых от суммы гарантии</a:t>
                      </a: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50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 месяцев</a:t>
                      </a: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соответствие требованиям 209-ФЗ;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авансовый платеж по лизингу – не менее 20 % от стоимости предмета лизинга;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предмет лизинга – только оборудование и крупный рогатый скот специализированных мясных пород, выращенный в Российской Федерации в целях разведения</a:t>
                      </a: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20 % от стоимости предмета лизинга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 не более 20 млн рублей</a:t>
                      </a:r>
                    </a:p>
                  </a:txBody>
                  <a:tcPr marL="75011" marR="75011" marT="37514" marB="375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Согарантия для экспортеров</a:t>
                      </a:r>
                    </a:p>
                  </a:txBody>
                  <a:tcPr marL="75011" marR="75011" marT="37514" marB="375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0,75 % годовых от суммы гарантии</a:t>
                      </a: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184 месяца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соответствие требованиям 209-ФЗ;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экспортеры или производители сельскохозяйственной продукции и продовольствия, заключившие с экспортером договор, предусматривающий реализацию сельскохозяйственной продукции и продовольствия</a:t>
                      </a: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75 % от суммы основного долга по кредиту</a:t>
                      </a:r>
                    </a:p>
                  </a:txBody>
                  <a:tcPr marL="75011" marR="75011" marT="37514" marB="375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Согарантия для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сельскохозяйственных кооперативов</a:t>
                      </a:r>
                    </a:p>
                  </a:txBody>
                  <a:tcPr marL="75011" marR="75011" marT="37514" marB="375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0,75 % годовых от суммы гарантии</a:t>
                      </a: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184 месяца</a:t>
                      </a: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соответствие требованиям 209-ФЗ;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сельскохозяйственный потребительский кооператив или производственный кооператив</a:t>
                      </a:r>
                    </a:p>
                  </a:txBody>
                  <a:tcPr marL="75011" marR="75011" marT="37514" marB="375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75 % от суммы основного долга по кредиту</a:t>
                      </a:r>
                    </a:p>
                  </a:txBody>
                  <a:tcPr marL="75011" marR="75011" marT="37514" marB="375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218" name="TextBox 16"/>
          <p:cNvSpPr txBox="1">
            <a:spLocks noChangeArrowheads="1"/>
          </p:cNvSpPr>
          <p:nvPr/>
        </p:nvSpPr>
        <p:spPr bwMode="auto">
          <a:xfrm>
            <a:off x="1832769" y="254000"/>
            <a:ext cx="987266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9057" tIns="29528" rIns="0" bIns="2952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300" b="1" i="1">
                <a:solidFill>
                  <a:srgbClr val="1F4E79"/>
                </a:solidFill>
              </a:rPr>
              <a:t>Гарантийная поддержка сельскохозяйственной кооперации</a:t>
            </a:r>
          </a:p>
          <a:p>
            <a:r>
              <a:rPr lang="ru-RU" altLang="ru-RU" sz="1300" b="1" i="1">
                <a:solidFill>
                  <a:srgbClr val="1F4E79"/>
                </a:solidFill>
              </a:rPr>
              <a:t>АО «Корпорация «МСП»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34319" y="6372225"/>
          <a:ext cx="12247562" cy="1993900"/>
        </p:xfrm>
        <a:graphic>
          <a:graphicData uri="http://schemas.openxmlformats.org/drawingml/2006/table">
            <a:tbl>
              <a:tblPr/>
              <a:tblGrid>
                <a:gridCol w="2187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60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5864">
                <a:tc>
                  <a:txBody>
                    <a:bodyPr/>
                    <a:lstStyle/>
                    <a:p>
                      <a:pPr marL="0" marR="0" lvl="0" indent="0" algn="ctr" defTabSz="1150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продукта</a:t>
                      </a:r>
                    </a:p>
                  </a:txBody>
                  <a:tcPr marL="91473" marR="91473" marT="45752" marB="457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ставка (годовых) </a:t>
                      </a:r>
                    </a:p>
                  </a:txBody>
                  <a:tcPr marL="91473" marR="91473" marT="45752" marB="4575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Срок, </a:t>
                      </a:r>
                      <a:b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мин-макс сумма (руб.)</a:t>
                      </a:r>
                    </a:p>
                  </a:txBody>
                  <a:tcPr marL="91473" marR="91473" marT="45752" marB="4575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Требования к Субъекту МСП</a:t>
                      </a:r>
                    </a:p>
                  </a:txBody>
                  <a:tcPr marL="91473" marR="91473" marT="45752" marB="4575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Обеспечение</a:t>
                      </a:r>
                    </a:p>
                  </a:txBody>
                  <a:tcPr marL="91473" marR="91473" marT="45752" marB="457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Программа льготного лизинга оборудования для субъектов 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ИМП</a:t>
                      </a:r>
                    </a:p>
                  </a:txBody>
                  <a:tcPr marL="72589" marR="72589" marT="36317" marB="363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6 % - российское оборудование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8 % - иностранное оборудование</a:t>
                      </a:r>
                    </a:p>
                  </a:txBody>
                  <a:tcPr marL="72589" marR="72589" marT="36317" marB="363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 до 60 месяцев,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5 млн рублей до 200 млн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рублей </a:t>
                      </a:r>
                      <a:b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(аванс от 15%)</a:t>
                      </a:r>
                    </a:p>
                  </a:txBody>
                  <a:tcPr marL="72589" marR="72589" marT="36317" marB="363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ЮЛ и ИП, отнесенные к категории субъекта «микропредприятия» или «малые предприятия» в соответствии с 209-ФЗ, в том числе поставщики крупнейших заказчиков, определяемых Правительством Российской Федерации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срок деятельности от 12 мес.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резидент РФ</a:t>
                      </a:r>
                    </a:p>
                  </a:txBody>
                  <a:tcPr marL="72589" marR="72589" marT="36317" marB="363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Поручительство собственника</a:t>
                      </a:r>
                    </a:p>
                  </a:txBody>
                  <a:tcPr marL="72589" marR="72589" marT="36317" marB="363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239" name="Номер слайда 3"/>
          <p:cNvSpPr txBox="1">
            <a:spLocks/>
          </p:cNvSpPr>
          <p:nvPr/>
        </p:nvSpPr>
        <p:spPr bwMode="auto">
          <a:xfrm>
            <a:off x="13781881" y="8224839"/>
            <a:ext cx="95242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5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5</a:t>
            </a:r>
            <a:endParaRPr lang="ru-RU" altLang="ru-RU" sz="15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0"/>
          <p:cNvSpPr txBox="1">
            <a:spLocks noChangeArrowheads="1"/>
          </p:cNvSpPr>
          <p:nvPr/>
        </p:nvSpPr>
        <p:spPr bwMode="auto">
          <a:xfrm>
            <a:off x="3509169" y="457994"/>
            <a:ext cx="120364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1" dirty="0">
                <a:solidFill>
                  <a:srgbClr val="1F4E79"/>
                </a:solidFill>
              </a:rPr>
              <a:t>Кредитная поддержка сельскохозяйственной </a:t>
            </a:r>
            <a:r>
              <a:rPr lang="ru-RU" altLang="ru-RU" sz="1600" b="1" i="1" dirty="0" smtClean="0">
                <a:solidFill>
                  <a:srgbClr val="1F4E79"/>
                </a:solidFill>
              </a:rPr>
              <a:t>кооперации</a:t>
            </a:r>
          </a:p>
          <a:p>
            <a:r>
              <a:rPr lang="ru-RU" altLang="ru-RU" sz="1600" b="1" i="1" dirty="0" smtClean="0">
                <a:solidFill>
                  <a:srgbClr val="1F4E79"/>
                </a:solidFill>
              </a:rPr>
              <a:t>Продукты </a:t>
            </a:r>
            <a:r>
              <a:rPr lang="ru-RU" altLang="ru-RU" sz="1600" b="1" i="1" dirty="0">
                <a:solidFill>
                  <a:srgbClr val="1F4E79"/>
                </a:solidFill>
              </a:rPr>
              <a:t>АО «МСП Банк»</a:t>
            </a:r>
          </a:p>
          <a:p>
            <a:endParaRPr lang="ru-RU" altLang="ru-RU" sz="1600" b="1" i="1" dirty="0">
              <a:solidFill>
                <a:srgbClr val="1F4E79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62907" y="1181100"/>
            <a:ext cx="12279313" cy="4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" y="258834"/>
            <a:ext cx="2181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3"/>
          <p:cNvSpPr>
            <a:spLocks noChangeArrowheads="1"/>
          </p:cNvSpPr>
          <p:nvPr/>
        </p:nvSpPr>
        <p:spPr bwMode="auto">
          <a:xfrm>
            <a:off x="5834857" y="1416050"/>
            <a:ext cx="369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Ключевые параметры продуктов</a:t>
            </a:r>
          </a:p>
        </p:txBody>
      </p:sp>
      <p:sp>
        <p:nvSpPr>
          <p:cNvPr id="819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C6EF24-56B2-4DC3-B2E6-DDE5EBF9DE22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2280445" y="7851775"/>
            <a:ext cx="7704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* - под инвестиционной целью понимается создание и/или приобретение основных средств (включая строительство, реконструкцию, модернизацию объектов капитального строительства), запуск новых проектов; под оборотной – пополнение оборотного капитала.</a:t>
            </a:r>
          </a:p>
          <a:p>
            <a:endParaRPr lang="ru-RU" altLang="ru-RU" sz="100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01006" y="7815264"/>
            <a:ext cx="8128000" cy="41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843882" y="1833563"/>
          <a:ext cx="11745913" cy="5867400"/>
        </p:xfrm>
        <a:graphic>
          <a:graphicData uri="http://schemas.openxmlformats.org/drawingml/2006/table">
            <a:tbl>
              <a:tblPr/>
              <a:tblGrid>
                <a:gridCol w="1739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4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1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405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498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74022">
                <a:tc>
                  <a:txBody>
                    <a:bodyPr/>
                    <a:lstStyle/>
                    <a:p>
                      <a:pPr marL="0" marR="0" lvl="0" indent="0" algn="ctr" defTabSz="1150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продукта</a:t>
                      </a:r>
                    </a:p>
                  </a:txBody>
                  <a:tcPr marL="91451" marR="91451"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Цель кредитования*, %(годовых) 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Срок, </a:t>
                      </a:r>
                      <a:b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мин-макс сумма (руб.)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Требования к Субъекту МСП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Обеспечение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9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«Кооперация»</a:t>
                      </a:r>
                    </a:p>
                  </a:txBody>
                  <a:tcPr marL="91451" marR="91451"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оборотная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9,6%СБ / 10,6%МБ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млн - 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млн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сельскохозяйственный кооператив, соответствующий требованиям 209-ФЗ: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срок деятельности от 6 мес.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получатели государственной поддержки на цели создания или развития сельскохозяйственного бизнеса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поручительство председателя</a:t>
                      </a:r>
                    </a:p>
                    <a:p>
                      <a:pPr marL="0" marR="0" lvl="0" indent="0" algn="ctr" defTabSz="1150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или</a:t>
                      </a:r>
                    </a:p>
                    <a:p>
                      <a:pPr marL="0" marR="0" lvl="0" indent="0" algn="ctr" defTabSz="1150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поручительство кредитного кооператива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кооператива более высокого уровня</a:t>
                      </a:r>
                    </a:p>
                    <a:p>
                      <a:pPr marL="0" marR="0" lvl="0" indent="0" algn="ctr" defTabSz="1150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+ </a:t>
                      </a: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залоговое обеспечение по суммам от 3 млн. рублей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0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«Агропарк»</a:t>
                      </a:r>
                    </a:p>
                  </a:txBody>
                  <a:tcPr marL="91451" marR="91451"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инвестиционная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8,9%СБ/ 9,9%МБ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 лет,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млн - 500 млн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сельскохозяйственный кооператив, соответствующий требованиям 209-ФЗ или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осуществление/планирование осуществления деятельности в качестве управляющей компании </a:t>
                      </a:r>
                      <a:r>
                        <a:rPr kumimoji="0" lang="ru-RU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агроиндустриальных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парков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требования, предъявляемые к сделкам проектного финансирования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2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«Предэкспорт»</a:t>
                      </a:r>
                    </a:p>
                  </a:txBody>
                  <a:tcPr marL="91451" marR="91451"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оборотная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9,6%СБ / 10,6%МБ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млн - 500 млн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сельскохозяйственный кооператив, соответствующий требованиям 209-ФЗ;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срок деятельности от 6 мес.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контракт на экспортную поставку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поручительство председателя</a:t>
                      </a:r>
                    </a:p>
                    <a:p>
                      <a:pPr marL="0" marR="0" lvl="0" indent="0" algn="ctr" defTabSz="1150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или</a:t>
                      </a:r>
                    </a:p>
                    <a:p>
                      <a:pPr marL="0" marR="0" lvl="0" indent="0" algn="ctr" defTabSz="1150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поручительство кредитного кооператива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кооператива более высокого уровня</a:t>
                      </a:r>
                    </a:p>
                    <a:p>
                      <a:pPr marL="0" marR="0" lvl="0" indent="0" algn="ctr" defTabSz="1150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+ </a:t>
                      </a: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залоговое обеспечение</a:t>
                      </a:r>
                    </a:p>
                  </a:txBody>
                  <a:tcPr marL="91451" marR="9145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5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7" y="261650"/>
            <a:ext cx="1843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0"/>
          <p:cNvSpPr txBox="1">
            <a:spLocks noChangeArrowheads="1"/>
          </p:cNvSpPr>
          <p:nvPr/>
        </p:nvSpPr>
        <p:spPr bwMode="auto">
          <a:xfrm>
            <a:off x="3031332" y="338138"/>
            <a:ext cx="923766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300" b="1">
                <a:solidFill>
                  <a:srgbClr val="2E75B6"/>
                </a:solidFill>
              </a:rPr>
              <a:t>ПОРТАЛ БИЗНЕС-НАВИГАТОРА МСП</a:t>
            </a:r>
            <a:endParaRPr lang="en-US" altLang="ru-RU" sz="3300" b="1">
              <a:solidFill>
                <a:srgbClr val="2E75B6"/>
              </a:solidFill>
            </a:endParaRPr>
          </a:p>
          <a:p>
            <a:pPr algn="ctr"/>
            <a:r>
              <a:rPr lang="ru-RU" altLang="ru-RU" sz="3300">
                <a:solidFill>
                  <a:srgbClr val="2E75B6"/>
                </a:solidFill>
              </a:rPr>
              <a:t> доступен по адресу </a:t>
            </a:r>
            <a:r>
              <a:rPr lang="en-US" altLang="ru-RU" sz="4500" b="1" u="sng">
                <a:solidFill>
                  <a:srgbClr val="2E75B6"/>
                </a:solidFill>
              </a:rPr>
              <a:t>smbn.ru</a:t>
            </a:r>
            <a:endParaRPr lang="ru-RU" altLang="ru-RU" sz="4500" b="1" u="sng">
              <a:solidFill>
                <a:srgbClr val="2E75B6"/>
              </a:solidFill>
            </a:endParaRPr>
          </a:p>
        </p:txBody>
      </p:sp>
      <p:pic>
        <p:nvPicPr>
          <p:cNvPr id="2150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7" t="9227" r="2055" b="4077"/>
          <a:stretch>
            <a:fillRect/>
          </a:stretch>
        </p:blipFill>
        <p:spPr bwMode="auto">
          <a:xfrm>
            <a:off x="2356645" y="1682750"/>
            <a:ext cx="10345737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3362709" y="8008708"/>
            <a:ext cx="941896" cy="4600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898989"/>
                </a:solidFill>
                <a:latin typeface="Calibri" panose="020F05020202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287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7" y="211139"/>
            <a:ext cx="2301554" cy="104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0"/>
          <p:cNvSpPr txBox="1">
            <a:spLocks noChangeArrowheads="1"/>
          </p:cNvSpPr>
          <p:nvPr/>
        </p:nvSpPr>
        <p:spPr bwMode="auto">
          <a:xfrm>
            <a:off x="2682082" y="211139"/>
            <a:ext cx="9566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rgbClr val="2E75B6"/>
                </a:solidFill>
              </a:rPr>
              <a:t>Размещение объявлений о реализации с</a:t>
            </a:r>
            <a:r>
              <a:rPr lang="en-US" altLang="ru-RU" sz="2800" dirty="0">
                <a:solidFill>
                  <a:srgbClr val="2E75B6"/>
                </a:solidFill>
              </a:rPr>
              <a:t>/</a:t>
            </a:r>
            <a:r>
              <a:rPr lang="ru-RU" altLang="ru-RU" sz="2800" dirty="0">
                <a:solidFill>
                  <a:srgbClr val="2E75B6"/>
                </a:solidFill>
              </a:rPr>
              <a:t>х продукции, </a:t>
            </a:r>
          </a:p>
          <a:p>
            <a:pPr algn="ctr"/>
            <a:r>
              <a:rPr lang="ru-RU" altLang="ru-RU" sz="2800" dirty="0">
                <a:solidFill>
                  <a:srgbClr val="2E75B6"/>
                </a:solidFill>
              </a:rPr>
              <a:t>доступ к закупкам крупнейших заказчиков</a:t>
            </a:r>
          </a:p>
        </p:txBody>
      </p:sp>
      <p:pic>
        <p:nvPicPr>
          <p:cNvPr id="2662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1" t="30249" r="19392" b="4800"/>
          <a:stretch>
            <a:fillRect/>
          </a:stretch>
        </p:blipFill>
        <p:spPr bwMode="auto">
          <a:xfrm>
            <a:off x="1380332" y="1787525"/>
            <a:ext cx="6524625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3" t="25421" r="30423" b="3799"/>
          <a:stretch>
            <a:fillRect/>
          </a:stretch>
        </p:blipFill>
        <p:spPr bwMode="auto">
          <a:xfrm>
            <a:off x="8076407" y="1787525"/>
            <a:ext cx="5743575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3726391" y="7918449"/>
            <a:ext cx="941893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898989"/>
                </a:solidFill>
                <a:latin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962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9" y="200748"/>
            <a:ext cx="2000801" cy="91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0"/>
          <p:cNvSpPr txBox="1">
            <a:spLocks noChangeArrowheads="1"/>
          </p:cNvSpPr>
          <p:nvPr/>
        </p:nvSpPr>
        <p:spPr bwMode="auto">
          <a:xfrm>
            <a:off x="2315370" y="279400"/>
            <a:ext cx="9793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>
                <a:solidFill>
                  <a:srgbClr val="2E75B6"/>
                </a:solidFill>
              </a:rPr>
              <a:t>Создание сайта сельскохозяйственного кооператива и </a:t>
            </a:r>
          </a:p>
          <a:p>
            <a:pPr algn="ctr"/>
            <a:r>
              <a:rPr lang="ru-RU" altLang="ru-RU" sz="2800">
                <a:solidFill>
                  <a:srgbClr val="2E75B6"/>
                </a:solidFill>
              </a:rPr>
              <a:t>включение информации о продукции в онлайн-каталог</a:t>
            </a:r>
          </a:p>
        </p:txBody>
      </p:sp>
      <p:pic>
        <p:nvPicPr>
          <p:cNvPr id="28676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9496" r="1176" b="24385"/>
          <a:stretch>
            <a:fillRect/>
          </a:stretch>
        </p:blipFill>
        <p:spPr bwMode="auto">
          <a:xfrm>
            <a:off x="7246145" y="1233488"/>
            <a:ext cx="673417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7" t="10539" r="31071" b="4889"/>
          <a:stretch>
            <a:fillRect/>
          </a:stretch>
        </p:blipFill>
        <p:spPr bwMode="auto">
          <a:xfrm>
            <a:off x="1578769" y="1233489"/>
            <a:ext cx="5453062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 r="1962" b="4242"/>
          <a:stretch>
            <a:fillRect/>
          </a:stretch>
        </p:blipFill>
        <p:spPr bwMode="auto">
          <a:xfrm>
            <a:off x="7246145" y="4718051"/>
            <a:ext cx="6734175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3684826" y="7967664"/>
            <a:ext cx="924791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898989"/>
                </a:solidFill>
                <a:latin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783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20456</TotalTime>
  <Words>1083</Words>
  <Application>Microsoft Office PowerPoint</Application>
  <PresentationFormat>Произвольный</PresentationFormat>
  <Paragraphs>199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Times New Roman</vt:lpstr>
      <vt:lpstr>Тема Office</vt:lpstr>
      <vt:lpstr>Меры поддержки сельскохозяйственной кооперации,  реализуемые АО «Корпорация «МСП»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Лазутина Татьяна Александровна</cp:lastModifiedBy>
  <cp:revision>1284</cp:revision>
  <cp:lastPrinted>2017-12-27T08:25:21Z</cp:lastPrinted>
  <dcterms:created xsi:type="dcterms:W3CDTF">2015-12-16T13:43:54Z</dcterms:created>
  <dcterms:modified xsi:type="dcterms:W3CDTF">2017-12-28T08:41:33Z</dcterms:modified>
</cp:coreProperties>
</file>